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diagrams/colors1.xml" ContentType="application/vnd.openxmlformats-officedocument.drawingml.diagramColors+xml"/>
  <Override PartName="/ppt/diagrams/layout4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95" r:id="rId4"/>
    <p:sldId id="275" r:id="rId5"/>
    <p:sldId id="276" r:id="rId6"/>
    <p:sldId id="296" r:id="rId7"/>
    <p:sldId id="287" r:id="rId8"/>
    <p:sldId id="286" r:id="rId9"/>
    <p:sldId id="294" r:id="rId10"/>
    <p:sldId id="298" r:id="rId11"/>
    <p:sldId id="290" r:id="rId12"/>
    <p:sldId id="285" r:id="rId13"/>
    <p:sldId id="278" r:id="rId14"/>
    <p:sldId id="284" r:id="rId15"/>
    <p:sldId id="280" r:id="rId16"/>
    <p:sldId id="281" r:id="rId17"/>
    <p:sldId id="282" r:id="rId18"/>
    <p:sldId id="293" r:id="rId1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14A"/>
    <a:srgbClr val="B23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9BF65-F853-4457-AC0C-9520A762D4F7}" type="doc">
      <dgm:prSet loTypeId="urn:microsoft.com/office/officeart/2005/8/layout/process4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A8BCCF-E051-4086-86C7-E8CCA9190113}">
      <dgm:prSet custT="1"/>
      <dgm:spPr/>
      <dgm:t>
        <a:bodyPr/>
        <a:lstStyle/>
        <a:p>
          <a:r>
            <a:rPr lang="en-C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Innovation: </a:t>
          </a:r>
          <a:r>
            <a:rPr lang="en-C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knowledge-rich economic &amp; social phenomena</a:t>
          </a:r>
          <a:r>
            <a:rPr lang="en-C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… </a:t>
          </a:r>
          <a:r>
            <a:rPr lang="en-C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(Rogers 2003)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ED89C-2760-48FA-91F7-5BADE99D1385}" type="parTrans" cxnId="{32E830F5-1046-4D4B-AE4C-110C928EC727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25EC2-5143-4565-8B50-7DC4DC9BC68D}" type="sibTrans" cxnId="{32E830F5-1046-4D4B-AE4C-110C928EC727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B9583-35FA-47F0-84B3-1426FA62950C}">
      <dgm:prSet custT="1"/>
      <dgm:spPr/>
      <dgm:t>
        <a:bodyPr/>
        <a:lstStyle/>
        <a:p>
          <a:r>
            <a:rPr lang="en-C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Innovation = invention + commercialization 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2BB171-4A5E-4BC0-960C-EF150B1F5258}" type="parTrans" cxnId="{3AFB639C-98E1-4E9B-A36C-ED51DCF0EF0B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965564-234A-4574-A668-51F258A0ECCE}" type="sibTrans" cxnId="{3AFB639C-98E1-4E9B-A36C-ED51DCF0EF0B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6C9CA-31B9-4CBC-92AF-C290C1CFD2E3}">
      <dgm:prSet custT="1"/>
      <dgm:spPr/>
      <dgm:t>
        <a:bodyPr/>
        <a:lstStyle/>
        <a:p>
          <a:r>
            <a:rPr lang="en-C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Why does IP matter? </a:t>
          </a:r>
          <a:r>
            <a:rPr lang="en-CA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whether IPRs enhance innovation and provide incentives for innovation &amp; technological diffusion</a:t>
          </a:r>
          <a:r>
            <a:rPr lang="en-C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C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IPRs as a stimulator for innovation (biotechnology sector) </a:t>
          </a:r>
          <a:r>
            <a:rPr lang="en-C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(Castle 2009) 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A7320A-59B1-4CB8-8361-FD0E3F6C7B42}" type="parTrans" cxnId="{9C2E06A5-6B5E-4DE5-B7F4-7440C4255B42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37696-DE1F-4BA5-B287-0962E97E642B}" type="sibTrans" cxnId="{9C2E06A5-6B5E-4DE5-B7F4-7440C4255B42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5AAA07-5E4F-4025-8D75-87472809502B}" type="pres">
      <dgm:prSet presAssocID="{7B29BF65-F853-4457-AC0C-9520A762D4F7}" presName="Name0" presStyleCnt="0">
        <dgm:presLayoutVars>
          <dgm:dir/>
          <dgm:animLvl val="lvl"/>
          <dgm:resizeHandles val="exact"/>
        </dgm:presLayoutVars>
      </dgm:prSet>
      <dgm:spPr/>
    </dgm:pt>
    <dgm:pt modelId="{C0B769C9-3958-4657-BB17-E3FF5F2EFB00}" type="pres">
      <dgm:prSet presAssocID="{7A36C9CA-31B9-4CBC-92AF-C290C1CFD2E3}" presName="boxAndChildren" presStyleCnt="0"/>
      <dgm:spPr/>
    </dgm:pt>
    <dgm:pt modelId="{AC7BAA3C-EF5F-4FBA-AF4E-B57BCDCB0546}" type="pres">
      <dgm:prSet presAssocID="{7A36C9CA-31B9-4CBC-92AF-C290C1CFD2E3}" presName="parentTextBox" presStyleLbl="node1" presStyleIdx="0" presStyleCnt="3"/>
      <dgm:spPr/>
    </dgm:pt>
    <dgm:pt modelId="{2131F9BE-BD12-4DBE-A9D9-E366F333B04C}" type="pres">
      <dgm:prSet presAssocID="{69965564-234A-4574-A668-51F258A0ECCE}" presName="sp" presStyleCnt="0"/>
      <dgm:spPr/>
    </dgm:pt>
    <dgm:pt modelId="{3E3458D1-DBBC-4564-A636-CF505B32708E}" type="pres">
      <dgm:prSet presAssocID="{D1CB9583-35FA-47F0-84B3-1426FA62950C}" presName="arrowAndChildren" presStyleCnt="0"/>
      <dgm:spPr/>
    </dgm:pt>
    <dgm:pt modelId="{4AFDEE97-040A-4BA8-A7E5-0DCC94CEF645}" type="pres">
      <dgm:prSet presAssocID="{D1CB9583-35FA-47F0-84B3-1426FA62950C}" presName="parentTextArrow" presStyleLbl="node1" presStyleIdx="1" presStyleCnt="3" custScaleY="58926"/>
      <dgm:spPr/>
    </dgm:pt>
    <dgm:pt modelId="{890D8F58-5599-489D-8EB0-291F5412579A}" type="pres">
      <dgm:prSet presAssocID="{A4F25EC2-5143-4565-8B50-7DC4DC9BC68D}" presName="sp" presStyleCnt="0"/>
      <dgm:spPr/>
    </dgm:pt>
    <dgm:pt modelId="{100B7171-6C17-4DB2-9BB1-885AE0DCB3C4}" type="pres">
      <dgm:prSet presAssocID="{C8A8BCCF-E051-4086-86C7-E8CCA9190113}" presName="arrowAndChildren" presStyleCnt="0"/>
      <dgm:spPr/>
    </dgm:pt>
    <dgm:pt modelId="{5B106551-2016-4350-8A5D-C0BE0B33CF92}" type="pres">
      <dgm:prSet presAssocID="{C8A8BCCF-E051-4086-86C7-E8CCA9190113}" presName="parentTextArrow" presStyleLbl="node1" presStyleIdx="2" presStyleCnt="3" custLinFactNeighborY="-958"/>
      <dgm:spPr/>
    </dgm:pt>
  </dgm:ptLst>
  <dgm:cxnLst>
    <dgm:cxn modelId="{D87DF727-5148-4604-9E4B-870152DBDBAC}" type="presOf" srcId="{D1CB9583-35FA-47F0-84B3-1426FA62950C}" destId="{4AFDEE97-040A-4BA8-A7E5-0DCC94CEF645}" srcOrd="0" destOrd="0" presId="urn:microsoft.com/office/officeart/2005/8/layout/process4"/>
    <dgm:cxn modelId="{98491086-C97F-4DFD-8328-F9C60D09474D}" type="presOf" srcId="{C8A8BCCF-E051-4086-86C7-E8CCA9190113}" destId="{5B106551-2016-4350-8A5D-C0BE0B33CF92}" srcOrd="0" destOrd="0" presId="urn:microsoft.com/office/officeart/2005/8/layout/process4"/>
    <dgm:cxn modelId="{3AFB639C-98E1-4E9B-A36C-ED51DCF0EF0B}" srcId="{7B29BF65-F853-4457-AC0C-9520A762D4F7}" destId="{D1CB9583-35FA-47F0-84B3-1426FA62950C}" srcOrd="1" destOrd="0" parTransId="{582BB171-4A5E-4BC0-960C-EF150B1F5258}" sibTransId="{69965564-234A-4574-A668-51F258A0ECCE}"/>
    <dgm:cxn modelId="{9C2E06A5-6B5E-4DE5-B7F4-7440C4255B42}" srcId="{7B29BF65-F853-4457-AC0C-9520A762D4F7}" destId="{7A36C9CA-31B9-4CBC-92AF-C290C1CFD2E3}" srcOrd="2" destOrd="0" parTransId="{A2A7320A-59B1-4CB8-8361-FD0E3F6C7B42}" sibTransId="{13C37696-DE1F-4BA5-B287-0962E97E642B}"/>
    <dgm:cxn modelId="{064E9DBE-CBEE-49CB-95A6-3234C5D63261}" type="presOf" srcId="{7B29BF65-F853-4457-AC0C-9520A762D4F7}" destId="{835AAA07-5E4F-4025-8D75-87472809502B}" srcOrd="0" destOrd="0" presId="urn:microsoft.com/office/officeart/2005/8/layout/process4"/>
    <dgm:cxn modelId="{6543E1CF-8A30-4326-9122-E6D420C167B0}" type="presOf" srcId="{7A36C9CA-31B9-4CBC-92AF-C290C1CFD2E3}" destId="{AC7BAA3C-EF5F-4FBA-AF4E-B57BCDCB0546}" srcOrd="0" destOrd="0" presId="urn:microsoft.com/office/officeart/2005/8/layout/process4"/>
    <dgm:cxn modelId="{32E830F5-1046-4D4B-AE4C-110C928EC727}" srcId="{7B29BF65-F853-4457-AC0C-9520A762D4F7}" destId="{C8A8BCCF-E051-4086-86C7-E8CCA9190113}" srcOrd="0" destOrd="0" parTransId="{E62ED89C-2760-48FA-91F7-5BADE99D1385}" sibTransId="{A4F25EC2-5143-4565-8B50-7DC4DC9BC68D}"/>
    <dgm:cxn modelId="{C6C52BC9-1112-4BFC-9CEC-60B899FFEEFE}" type="presParOf" srcId="{835AAA07-5E4F-4025-8D75-87472809502B}" destId="{C0B769C9-3958-4657-BB17-E3FF5F2EFB00}" srcOrd="0" destOrd="0" presId="urn:microsoft.com/office/officeart/2005/8/layout/process4"/>
    <dgm:cxn modelId="{7BC7DC3E-3D0A-4CCA-8B0F-9EC108831DB4}" type="presParOf" srcId="{C0B769C9-3958-4657-BB17-E3FF5F2EFB00}" destId="{AC7BAA3C-EF5F-4FBA-AF4E-B57BCDCB0546}" srcOrd="0" destOrd="0" presId="urn:microsoft.com/office/officeart/2005/8/layout/process4"/>
    <dgm:cxn modelId="{3454566B-763F-4B6E-9178-69F84965E647}" type="presParOf" srcId="{835AAA07-5E4F-4025-8D75-87472809502B}" destId="{2131F9BE-BD12-4DBE-A9D9-E366F333B04C}" srcOrd="1" destOrd="0" presId="urn:microsoft.com/office/officeart/2005/8/layout/process4"/>
    <dgm:cxn modelId="{92D88864-915C-4017-8CDA-B729D27475D3}" type="presParOf" srcId="{835AAA07-5E4F-4025-8D75-87472809502B}" destId="{3E3458D1-DBBC-4564-A636-CF505B32708E}" srcOrd="2" destOrd="0" presId="urn:microsoft.com/office/officeart/2005/8/layout/process4"/>
    <dgm:cxn modelId="{8FE94662-DDB2-4B0D-9D0F-B012D3EB842C}" type="presParOf" srcId="{3E3458D1-DBBC-4564-A636-CF505B32708E}" destId="{4AFDEE97-040A-4BA8-A7E5-0DCC94CEF645}" srcOrd="0" destOrd="0" presId="urn:microsoft.com/office/officeart/2005/8/layout/process4"/>
    <dgm:cxn modelId="{6DA8536E-7F6C-47E7-B06F-19914DF199E5}" type="presParOf" srcId="{835AAA07-5E4F-4025-8D75-87472809502B}" destId="{890D8F58-5599-489D-8EB0-291F5412579A}" srcOrd="3" destOrd="0" presId="urn:microsoft.com/office/officeart/2005/8/layout/process4"/>
    <dgm:cxn modelId="{B567DA1D-5452-44A7-A587-8430D4BF8193}" type="presParOf" srcId="{835AAA07-5E4F-4025-8D75-87472809502B}" destId="{100B7171-6C17-4DB2-9BB1-885AE0DCB3C4}" srcOrd="4" destOrd="0" presId="urn:microsoft.com/office/officeart/2005/8/layout/process4"/>
    <dgm:cxn modelId="{F7D43F68-3185-419C-89D4-92A99EA3842D}" type="presParOf" srcId="{100B7171-6C17-4DB2-9BB1-885AE0DCB3C4}" destId="{5B106551-2016-4350-8A5D-C0BE0B33CF9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A7E825-1B18-40D4-8547-9266867C2A23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2F6D8F-0266-4970-BA83-908E94473F70}">
      <dgm:prSet phldrT="[Text]" custT="1"/>
      <dgm:spPr/>
      <dgm:t>
        <a:bodyPr/>
        <a:lstStyle/>
        <a:p>
          <a:r>
            <a:rPr lang="en-CA" sz="1800" b="1" dirty="0">
              <a:latin typeface="Arial" panose="020B0604020202020204" pitchFamily="34" charset="0"/>
              <a:cs typeface="Arial" panose="020B0604020202020204" pitchFamily="34" charset="0"/>
            </a:rPr>
            <a:t>Scientific Discovery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CE84C-ECF3-4690-9312-74543CD93287}" type="parTrans" cxnId="{DF600245-3EB4-4E4C-B7BE-1E4EE451F969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26730-9C04-423E-B1C1-A6521258D611}" type="sibTrans" cxnId="{DF600245-3EB4-4E4C-B7BE-1E4EE451F969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99DAB3-0C64-4A2A-A452-52E2E10B4FAA}">
      <dgm:prSet phldrT="[Text]" custT="1"/>
      <dgm:spPr/>
      <dgm:t>
        <a:bodyPr/>
        <a:lstStyle/>
        <a:p>
          <a:r>
            <a:rPr lang="en-CA" sz="1800" b="1" dirty="0">
              <a:latin typeface="Arial" panose="020B0604020202020204" pitchFamily="34" charset="0"/>
              <a:cs typeface="Arial" panose="020B0604020202020204" pitchFamily="34" charset="0"/>
            </a:rPr>
            <a:t>Intellectual Property or Patents 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E9FFD8-9076-4ABD-9D40-9F5CB1C72F34}" type="parTrans" cxnId="{BAB9DD0C-930C-40D8-B5EF-53456D0C485C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8CC705-E420-4299-884A-2C5644B39A87}" type="sibTrans" cxnId="{BAB9DD0C-930C-40D8-B5EF-53456D0C485C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EC05F5-A6C0-4C3F-8FEA-294AED7BD889}">
      <dgm:prSet phldrT="[Text]" custT="1"/>
      <dgm:spPr/>
      <dgm:t>
        <a:bodyPr/>
        <a:lstStyle/>
        <a:p>
          <a:r>
            <a:rPr lang="en-CA" sz="1800" b="1" dirty="0">
              <a:latin typeface="Arial" panose="020B0604020202020204" pitchFamily="34" charset="0"/>
              <a:cs typeface="Arial" panose="020B0604020202020204" pitchFamily="34" charset="0"/>
            </a:rPr>
            <a:t>Commercialization 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C8372A-0C41-419D-B0B4-0AEA62EC7C9E}" type="parTrans" cxnId="{CD78A3FE-4E5B-4036-B5BD-0EFD409D2587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1FC3C-E502-48FB-9942-3A666E3F7806}" type="sibTrans" cxnId="{CD78A3FE-4E5B-4036-B5BD-0EFD409D2587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382225-1437-4041-B8A8-7451BBD1CEA7}" type="pres">
      <dgm:prSet presAssocID="{3DA7E825-1B18-40D4-8547-9266867C2A2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4F1B6F6-5E18-466B-8E8D-F6F0E460CF45}" type="pres">
      <dgm:prSet presAssocID="{122F6D8F-0266-4970-BA83-908E94473F70}" presName="Accent1" presStyleCnt="0"/>
      <dgm:spPr/>
    </dgm:pt>
    <dgm:pt modelId="{0889057D-0D68-405E-B6F8-DDE564B704B2}" type="pres">
      <dgm:prSet presAssocID="{122F6D8F-0266-4970-BA83-908E94473F70}" presName="Accent" presStyleLbl="node1" presStyleIdx="0" presStyleCnt="3" custScaleX="130442"/>
      <dgm:spPr/>
    </dgm:pt>
    <dgm:pt modelId="{2E2BAF5A-EA27-4C5A-84B8-E956D2CEB221}" type="pres">
      <dgm:prSet presAssocID="{122F6D8F-0266-4970-BA83-908E94473F70}" presName="Parent1" presStyleLbl="revTx" presStyleIdx="0" presStyleCnt="3" custScaleX="128483" custLinFactNeighborY="-20712">
        <dgm:presLayoutVars>
          <dgm:chMax val="1"/>
          <dgm:chPref val="1"/>
          <dgm:bulletEnabled val="1"/>
        </dgm:presLayoutVars>
      </dgm:prSet>
      <dgm:spPr/>
    </dgm:pt>
    <dgm:pt modelId="{C3E047B1-8DB7-48AB-AB56-FF8A79C6E467}" type="pres">
      <dgm:prSet presAssocID="{6999DAB3-0C64-4A2A-A452-52E2E10B4FAA}" presName="Accent2" presStyleCnt="0"/>
      <dgm:spPr/>
    </dgm:pt>
    <dgm:pt modelId="{6EB4168E-F021-4A3D-B931-66DB6D2C37C9}" type="pres">
      <dgm:prSet presAssocID="{6999DAB3-0C64-4A2A-A452-52E2E10B4FAA}" presName="Accent" presStyleLbl="node1" presStyleIdx="1" presStyleCnt="3" custScaleX="133919"/>
      <dgm:spPr/>
    </dgm:pt>
    <dgm:pt modelId="{E0F8B7CF-5F19-4D05-B7EF-4A8502F668E3}" type="pres">
      <dgm:prSet presAssocID="{6999DAB3-0C64-4A2A-A452-52E2E10B4FAA}" presName="Parent2" presStyleLbl="revTx" presStyleIdx="1" presStyleCnt="3" custScaleX="116742" custLinFactNeighborX="-11646" custLinFactNeighborY="-7767">
        <dgm:presLayoutVars>
          <dgm:chMax val="1"/>
          <dgm:chPref val="1"/>
          <dgm:bulletEnabled val="1"/>
        </dgm:presLayoutVars>
      </dgm:prSet>
      <dgm:spPr/>
    </dgm:pt>
    <dgm:pt modelId="{9190DF81-E434-40BA-AC91-CF1A68152BB8}" type="pres">
      <dgm:prSet presAssocID="{8AEC05F5-A6C0-4C3F-8FEA-294AED7BD889}" presName="Accent3" presStyleCnt="0"/>
      <dgm:spPr/>
    </dgm:pt>
    <dgm:pt modelId="{1D8FE0BF-4A97-41E8-BE48-692D14F115CE}" type="pres">
      <dgm:prSet presAssocID="{8AEC05F5-A6C0-4C3F-8FEA-294AED7BD889}" presName="Accent" presStyleLbl="node1" presStyleIdx="2" presStyleCnt="3" custScaleX="147953"/>
      <dgm:spPr/>
    </dgm:pt>
    <dgm:pt modelId="{28AB9E41-D3DE-4777-9712-222D2B333CAA}" type="pres">
      <dgm:prSet presAssocID="{8AEC05F5-A6C0-4C3F-8FEA-294AED7BD889}" presName="Parent3" presStyleLbl="revTx" presStyleIdx="2" presStyleCnt="3" custScaleX="192720" custLinFactNeighborY="0">
        <dgm:presLayoutVars>
          <dgm:chMax val="1"/>
          <dgm:chPref val="1"/>
          <dgm:bulletEnabled val="1"/>
        </dgm:presLayoutVars>
      </dgm:prSet>
      <dgm:spPr/>
    </dgm:pt>
  </dgm:ptLst>
  <dgm:cxnLst>
    <dgm:cxn modelId="{BAB9DD0C-930C-40D8-B5EF-53456D0C485C}" srcId="{3DA7E825-1B18-40D4-8547-9266867C2A23}" destId="{6999DAB3-0C64-4A2A-A452-52E2E10B4FAA}" srcOrd="1" destOrd="0" parTransId="{31E9FFD8-9076-4ABD-9D40-9F5CB1C72F34}" sibTransId="{4D8CC705-E420-4299-884A-2C5644B39A87}"/>
    <dgm:cxn modelId="{DF600245-3EB4-4E4C-B7BE-1E4EE451F969}" srcId="{3DA7E825-1B18-40D4-8547-9266867C2A23}" destId="{122F6D8F-0266-4970-BA83-908E94473F70}" srcOrd="0" destOrd="0" parTransId="{2A1CE84C-ECF3-4690-9312-74543CD93287}" sibTransId="{95E26730-9C04-423E-B1C1-A6521258D611}"/>
    <dgm:cxn modelId="{17772A6B-09E3-48A2-A2C2-C810D8F13AAC}" type="presOf" srcId="{122F6D8F-0266-4970-BA83-908E94473F70}" destId="{2E2BAF5A-EA27-4C5A-84B8-E956D2CEB221}" srcOrd="0" destOrd="0" presId="urn:microsoft.com/office/officeart/2009/layout/CircleArrowProcess"/>
    <dgm:cxn modelId="{657F004F-C630-439F-AF3C-6B35EEBA2A00}" type="presOf" srcId="{8AEC05F5-A6C0-4C3F-8FEA-294AED7BD889}" destId="{28AB9E41-D3DE-4777-9712-222D2B333CAA}" srcOrd="0" destOrd="0" presId="urn:microsoft.com/office/officeart/2009/layout/CircleArrowProcess"/>
    <dgm:cxn modelId="{6DCDF080-A896-471B-A977-6A55BD3824D0}" type="presOf" srcId="{3DA7E825-1B18-40D4-8547-9266867C2A23}" destId="{0B382225-1437-4041-B8A8-7451BBD1CEA7}" srcOrd="0" destOrd="0" presId="urn:microsoft.com/office/officeart/2009/layout/CircleArrowProcess"/>
    <dgm:cxn modelId="{9A70DDBD-DBF6-47C4-84ED-D798B5E916A3}" type="presOf" srcId="{6999DAB3-0C64-4A2A-A452-52E2E10B4FAA}" destId="{E0F8B7CF-5F19-4D05-B7EF-4A8502F668E3}" srcOrd="0" destOrd="0" presId="urn:microsoft.com/office/officeart/2009/layout/CircleArrowProcess"/>
    <dgm:cxn modelId="{CD78A3FE-4E5B-4036-B5BD-0EFD409D2587}" srcId="{3DA7E825-1B18-40D4-8547-9266867C2A23}" destId="{8AEC05F5-A6C0-4C3F-8FEA-294AED7BD889}" srcOrd="2" destOrd="0" parTransId="{B6C8372A-0C41-419D-B0B4-0AEA62EC7C9E}" sibTransId="{0A11FC3C-E502-48FB-9942-3A666E3F7806}"/>
    <dgm:cxn modelId="{790686D0-F853-488D-AE1E-B978AD1E5647}" type="presParOf" srcId="{0B382225-1437-4041-B8A8-7451BBD1CEA7}" destId="{E4F1B6F6-5E18-466B-8E8D-F6F0E460CF45}" srcOrd="0" destOrd="0" presId="urn:microsoft.com/office/officeart/2009/layout/CircleArrowProcess"/>
    <dgm:cxn modelId="{C0513517-4817-4BC9-B404-EB05CED21795}" type="presParOf" srcId="{E4F1B6F6-5E18-466B-8E8D-F6F0E460CF45}" destId="{0889057D-0D68-405E-B6F8-DDE564B704B2}" srcOrd="0" destOrd="0" presId="urn:microsoft.com/office/officeart/2009/layout/CircleArrowProcess"/>
    <dgm:cxn modelId="{6500BFAD-79DA-432F-82C5-B61B25283644}" type="presParOf" srcId="{0B382225-1437-4041-B8A8-7451BBD1CEA7}" destId="{2E2BAF5A-EA27-4C5A-84B8-E956D2CEB221}" srcOrd="1" destOrd="0" presId="urn:microsoft.com/office/officeart/2009/layout/CircleArrowProcess"/>
    <dgm:cxn modelId="{C42A00FD-6686-4822-ADA1-CBD60747D8DE}" type="presParOf" srcId="{0B382225-1437-4041-B8A8-7451BBD1CEA7}" destId="{C3E047B1-8DB7-48AB-AB56-FF8A79C6E467}" srcOrd="2" destOrd="0" presId="urn:microsoft.com/office/officeart/2009/layout/CircleArrowProcess"/>
    <dgm:cxn modelId="{A13B0FF8-5342-436C-A024-BB3402962C94}" type="presParOf" srcId="{C3E047B1-8DB7-48AB-AB56-FF8A79C6E467}" destId="{6EB4168E-F021-4A3D-B931-66DB6D2C37C9}" srcOrd="0" destOrd="0" presId="urn:microsoft.com/office/officeart/2009/layout/CircleArrowProcess"/>
    <dgm:cxn modelId="{5BCD6219-A250-40D6-96D4-FF94F00C6547}" type="presParOf" srcId="{0B382225-1437-4041-B8A8-7451BBD1CEA7}" destId="{E0F8B7CF-5F19-4D05-B7EF-4A8502F668E3}" srcOrd="3" destOrd="0" presId="urn:microsoft.com/office/officeart/2009/layout/CircleArrowProcess"/>
    <dgm:cxn modelId="{4C9DB33F-28CB-4BDF-AD57-753E18F4676F}" type="presParOf" srcId="{0B382225-1437-4041-B8A8-7451BBD1CEA7}" destId="{9190DF81-E434-40BA-AC91-CF1A68152BB8}" srcOrd="4" destOrd="0" presId="urn:microsoft.com/office/officeart/2009/layout/CircleArrowProcess"/>
    <dgm:cxn modelId="{1687F003-9C83-4EB0-BD05-8D337B3857EF}" type="presParOf" srcId="{9190DF81-E434-40BA-AC91-CF1A68152BB8}" destId="{1D8FE0BF-4A97-41E8-BE48-692D14F115CE}" srcOrd="0" destOrd="0" presId="urn:microsoft.com/office/officeart/2009/layout/CircleArrowProcess"/>
    <dgm:cxn modelId="{8A5F42B4-EAC0-44E9-BD7E-7362C01C44D2}" type="presParOf" srcId="{0B382225-1437-4041-B8A8-7451BBD1CEA7}" destId="{28AB9E41-D3DE-4777-9712-222D2B333CA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4E4E25-A7F1-43D6-8632-D7820F61B543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51FD0E-B025-4C88-845A-18DDAF28094E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Bayh-Dole Act (USA) 1980: allowed private industry to license &amp; develop products from publicly funded research </a:t>
          </a:r>
          <a:r>
            <a: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(Nugent &amp; </a:t>
          </a:r>
          <a:r>
            <a:rPr 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Keusch</a:t>
          </a:r>
          <a:r>
            <a: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2007)</a:t>
          </a:r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1932A-15C9-4157-9736-453E0ADC5EBA}" type="parTrans" cxnId="{E7F93937-4046-4723-8D3F-F1523D3D905A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F1CAA5-FCF5-4349-853B-8E9D880EC779}" type="sibTrans" cxnId="{E7F93937-4046-4723-8D3F-F1523D3D905A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7B53B3-FF39-4178-8300-E62A87143A68}">
      <dgm:prSet custT="1"/>
      <dgm:spPr/>
      <dgm:t>
        <a:bodyPr/>
        <a:lstStyle/>
        <a:p>
          <a:r>
            <a:rPr lang="en-CA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result was the first generation of biotech hubs: the San Francisco Bay area, the greater Boston area, Research Triangle Park in North Carolina, and Oxford and Cambridge in the UK</a:t>
          </a:r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6BE36-D464-4B11-919E-0DA29E5E6F84}" type="parTrans" cxnId="{CE9B8BA7-7402-491D-9700-38CFBACB506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944935-357F-4537-BDDB-9DB59FAC524C}" type="sibTrans" cxnId="{CE9B8BA7-7402-491D-9700-38CFBACB506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C0CABF-9284-4166-A4BB-1389A2EE3FFE}">
      <dgm:prSet custT="1"/>
      <dgm:spPr>
        <a:solidFill>
          <a:schemeClr val="accent6"/>
        </a:solidFill>
      </dgm:spPr>
      <dgm:t>
        <a:bodyPr/>
        <a:lstStyle/>
        <a:p>
          <a:r>
            <a:rPr lang="en-CA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This model became clear in the 1980s and 1990s, the model spread to Europe and Japan</a:t>
          </a:r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7D0F40-67F7-4781-9B46-44B12664A48E}" type="parTrans" cxnId="{9A9DD746-6051-4DE0-B539-2E2D0BC369B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675E73-C2F2-426F-A6F9-C857FB3E73C2}" type="sibTrans" cxnId="{9A9DD746-6051-4DE0-B539-2E2D0BC369B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CBF7A4-1F0E-4252-824D-DC497AD76DA0}" type="pres">
      <dgm:prSet presAssocID="{124E4E25-A7F1-43D6-8632-D7820F61B543}" presName="diagram" presStyleCnt="0">
        <dgm:presLayoutVars>
          <dgm:dir/>
          <dgm:resizeHandles val="exact"/>
        </dgm:presLayoutVars>
      </dgm:prSet>
      <dgm:spPr/>
    </dgm:pt>
    <dgm:pt modelId="{3A1A550B-58CC-431C-83D2-9DB306AE2F2F}" type="pres">
      <dgm:prSet presAssocID="{0851FD0E-B025-4C88-845A-18DDAF28094E}" presName="node" presStyleLbl="node1" presStyleIdx="0" presStyleCnt="3">
        <dgm:presLayoutVars>
          <dgm:bulletEnabled val="1"/>
        </dgm:presLayoutVars>
      </dgm:prSet>
      <dgm:spPr/>
    </dgm:pt>
    <dgm:pt modelId="{98871026-E331-49EF-8AAB-D3E8242FAFAA}" type="pres">
      <dgm:prSet presAssocID="{B5F1CAA5-FCF5-4349-853B-8E9D880EC779}" presName="sibTrans" presStyleCnt="0"/>
      <dgm:spPr/>
    </dgm:pt>
    <dgm:pt modelId="{29514360-C2AF-4444-AB3C-3E3F15B03D0E}" type="pres">
      <dgm:prSet presAssocID="{487B53B3-FF39-4178-8300-E62A87143A68}" presName="node" presStyleLbl="node1" presStyleIdx="1" presStyleCnt="3">
        <dgm:presLayoutVars>
          <dgm:bulletEnabled val="1"/>
        </dgm:presLayoutVars>
      </dgm:prSet>
      <dgm:spPr/>
    </dgm:pt>
    <dgm:pt modelId="{113EC0A8-0C57-43C3-9A12-D374B85FE33C}" type="pres">
      <dgm:prSet presAssocID="{F5944935-357F-4537-BDDB-9DB59FAC524C}" presName="sibTrans" presStyleCnt="0"/>
      <dgm:spPr/>
    </dgm:pt>
    <dgm:pt modelId="{824C6CDA-C6B2-4292-87DB-168A23EE939C}" type="pres">
      <dgm:prSet presAssocID="{1BC0CABF-9284-4166-A4BB-1389A2EE3FFE}" presName="node" presStyleLbl="node1" presStyleIdx="2" presStyleCnt="3">
        <dgm:presLayoutVars>
          <dgm:bulletEnabled val="1"/>
        </dgm:presLayoutVars>
      </dgm:prSet>
      <dgm:spPr/>
    </dgm:pt>
  </dgm:ptLst>
  <dgm:cxnLst>
    <dgm:cxn modelId="{175FC122-4D4F-438B-808F-CABD8744FFE7}" type="presOf" srcId="{124E4E25-A7F1-43D6-8632-D7820F61B543}" destId="{F1CBF7A4-1F0E-4252-824D-DC497AD76DA0}" srcOrd="0" destOrd="0" presId="urn:microsoft.com/office/officeart/2005/8/layout/default"/>
    <dgm:cxn modelId="{E7F93937-4046-4723-8D3F-F1523D3D905A}" srcId="{124E4E25-A7F1-43D6-8632-D7820F61B543}" destId="{0851FD0E-B025-4C88-845A-18DDAF28094E}" srcOrd="0" destOrd="0" parTransId="{B111932A-15C9-4157-9736-453E0ADC5EBA}" sibTransId="{B5F1CAA5-FCF5-4349-853B-8E9D880EC779}"/>
    <dgm:cxn modelId="{9A9DD746-6051-4DE0-B539-2E2D0BC369B8}" srcId="{124E4E25-A7F1-43D6-8632-D7820F61B543}" destId="{1BC0CABF-9284-4166-A4BB-1389A2EE3FFE}" srcOrd="2" destOrd="0" parTransId="{C57D0F40-67F7-4781-9B46-44B12664A48E}" sibTransId="{31675E73-C2F2-426F-A6F9-C857FB3E73C2}"/>
    <dgm:cxn modelId="{2F9FBB74-EC69-48FB-B6BA-5F40B904CD59}" type="presOf" srcId="{1BC0CABF-9284-4166-A4BB-1389A2EE3FFE}" destId="{824C6CDA-C6B2-4292-87DB-168A23EE939C}" srcOrd="0" destOrd="0" presId="urn:microsoft.com/office/officeart/2005/8/layout/default"/>
    <dgm:cxn modelId="{A3EA7285-1458-4005-BE0D-F6F3434FCB7C}" type="presOf" srcId="{0851FD0E-B025-4C88-845A-18DDAF28094E}" destId="{3A1A550B-58CC-431C-83D2-9DB306AE2F2F}" srcOrd="0" destOrd="0" presId="urn:microsoft.com/office/officeart/2005/8/layout/default"/>
    <dgm:cxn modelId="{CE9B8BA7-7402-491D-9700-38CFBACB5067}" srcId="{124E4E25-A7F1-43D6-8632-D7820F61B543}" destId="{487B53B3-FF39-4178-8300-E62A87143A68}" srcOrd="1" destOrd="0" parTransId="{7716BE36-D464-4B11-919E-0DA29E5E6F84}" sibTransId="{F5944935-357F-4537-BDDB-9DB59FAC524C}"/>
    <dgm:cxn modelId="{F3A8BAF2-19DE-4F19-94F5-1031A04B562E}" type="presOf" srcId="{487B53B3-FF39-4178-8300-E62A87143A68}" destId="{29514360-C2AF-4444-AB3C-3E3F15B03D0E}" srcOrd="0" destOrd="0" presId="urn:microsoft.com/office/officeart/2005/8/layout/default"/>
    <dgm:cxn modelId="{BF9EDB9C-B058-4948-AC12-4458912388D2}" type="presParOf" srcId="{F1CBF7A4-1F0E-4252-824D-DC497AD76DA0}" destId="{3A1A550B-58CC-431C-83D2-9DB306AE2F2F}" srcOrd="0" destOrd="0" presId="urn:microsoft.com/office/officeart/2005/8/layout/default"/>
    <dgm:cxn modelId="{04AF26EB-F8EE-43F4-BC96-AEDD90E4E19C}" type="presParOf" srcId="{F1CBF7A4-1F0E-4252-824D-DC497AD76DA0}" destId="{98871026-E331-49EF-8AAB-D3E8242FAFAA}" srcOrd="1" destOrd="0" presId="urn:microsoft.com/office/officeart/2005/8/layout/default"/>
    <dgm:cxn modelId="{D8163232-EBB3-4FA2-88B2-E75875799549}" type="presParOf" srcId="{F1CBF7A4-1F0E-4252-824D-DC497AD76DA0}" destId="{29514360-C2AF-4444-AB3C-3E3F15B03D0E}" srcOrd="2" destOrd="0" presId="urn:microsoft.com/office/officeart/2005/8/layout/default"/>
    <dgm:cxn modelId="{84A52F81-DDDD-432A-9369-0F1D77EA3028}" type="presParOf" srcId="{F1CBF7A4-1F0E-4252-824D-DC497AD76DA0}" destId="{113EC0A8-0C57-43C3-9A12-D374B85FE33C}" srcOrd="3" destOrd="0" presId="urn:microsoft.com/office/officeart/2005/8/layout/default"/>
    <dgm:cxn modelId="{2F006B8D-4FCD-4C80-A003-39FB90A0CB15}" type="presParOf" srcId="{F1CBF7A4-1F0E-4252-824D-DC497AD76DA0}" destId="{824C6CDA-C6B2-4292-87DB-168A23EE939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65DEE6-8347-4A68-B1FE-C05EB3CC058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57B542-0B57-4467-98B6-36BEFF0244F9}">
      <dgm:prSet phldrT="[Text]" custT="1"/>
      <dgm:spPr>
        <a:xfrm>
          <a:off x="3993587" y="2312499"/>
          <a:ext cx="1649193" cy="1649193"/>
        </a:xfrm>
        <a:prstGeom prst="ellipse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CA" sz="1200" b="1" i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Key dimensions of IP management</a:t>
          </a:r>
          <a:endParaRPr lang="en-US" sz="1200" b="1" i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A6AD7BE-9D14-41E6-B689-905C5772640E}" type="parTrans" cxnId="{7D2508D1-69A4-4500-A2F8-4BF4AA1E8146}">
      <dgm:prSet/>
      <dgm:spPr/>
      <dgm:t>
        <a:bodyPr/>
        <a:lstStyle/>
        <a:p>
          <a:endParaRPr lang="en-US" sz="12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57E9F9-96AD-413D-A8B5-5050C91E8DF7}" type="sibTrans" cxnId="{7D2508D1-69A4-4500-A2F8-4BF4AA1E8146}">
      <dgm:prSet/>
      <dgm:spPr/>
      <dgm:t>
        <a:bodyPr/>
        <a:lstStyle/>
        <a:p>
          <a:endParaRPr lang="en-US" sz="12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989A98-77CE-4265-8A87-5F943A9C9A9C}">
      <dgm:prSet phldrT="[Text]" custT="1"/>
      <dgm:spPr>
        <a:xfrm>
          <a:off x="3993587" y="3538"/>
          <a:ext cx="1649193" cy="1649193"/>
        </a:xfrm>
        <a:prstGeom prst="ellipse">
          <a:avLst/>
        </a:prstGeom>
        <a:solidFill>
          <a:sysClr val="windowText" lastClr="000000">
            <a:lumMod val="65000"/>
          </a:sys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CA" sz="1200" b="1" i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Collaboration</a:t>
          </a:r>
          <a:endParaRPr lang="en-US" sz="1200" b="1" i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2F1CD20-E6AD-4B5A-AC87-6D6BF67BEAF9}" type="parTrans" cxnId="{3B04EBF9-A05D-4428-986B-1FCFDBCFFC7A}">
      <dgm:prSet custT="1"/>
      <dgm:spPr>
        <a:xfrm rot="16200000">
          <a:off x="4643346" y="1712149"/>
          <a:ext cx="349676" cy="560725"/>
        </a:xfrm>
        <a:prstGeom prst="rightArrow">
          <a:avLst>
            <a:gd name="adj1" fmla="val 60000"/>
            <a:gd name="adj2" fmla="val 50000"/>
          </a:avLst>
        </a:prstGeom>
        <a:solidFill>
          <a:srgbClr val="9EC54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 sz="1200" b="1" i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456DCA0-F0D1-4CDF-9928-9D54AB64F501}" type="sibTrans" cxnId="{3B04EBF9-A05D-4428-986B-1FCFDBCFFC7A}">
      <dgm:prSet/>
      <dgm:spPr/>
      <dgm:t>
        <a:bodyPr/>
        <a:lstStyle/>
        <a:p>
          <a:endParaRPr lang="en-US" sz="12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DE3893-5EF0-4E08-A898-42CD98EDEDB2}">
      <dgm:prSet phldrT="[Text]" custT="1"/>
      <dgm:spPr>
        <a:xfrm>
          <a:off x="6302548" y="2312499"/>
          <a:ext cx="1649193" cy="1649193"/>
        </a:xfrm>
        <a:prstGeom prst="ellipse">
          <a:avLst/>
        </a:prstGeom>
        <a:solidFill>
          <a:sysClr val="windowText" lastClr="000000">
            <a:lumMod val="65000"/>
          </a:sys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CA" sz="1200" b="1" i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Capacity development</a:t>
          </a:r>
          <a:endParaRPr lang="en-US" sz="1200" b="1" i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CD8C60F-387A-4B16-916E-E4153FB92FDB}" type="parTrans" cxnId="{DA50CB4F-E3E9-4F62-9D9E-4914D7A97E0C}">
      <dgm:prSet custT="1"/>
      <dgm:spPr>
        <a:xfrm>
          <a:off x="5787929" y="2856733"/>
          <a:ext cx="349676" cy="560725"/>
        </a:xfrm>
        <a:prstGeom prst="rightArrow">
          <a:avLst>
            <a:gd name="adj1" fmla="val 60000"/>
            <a:gd name="adj2" fmla="val 50000"/>
          </a:avLst>
        </a:prstGeom>
        <a:solidFill>
          <a:srgbClr val="9EC54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 sz="1200" b="1" i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73016AB-5408-4632-9B70-E1A026A34462}" type="sibTrans" cxnId="{DA50CB4F-E3E9-4F62-9D9E-4914D7A97E0C}">
      <dgm:prSet/>
      <dgm:spPr/>
      <dgm:t>
        <a:bodyPr/>
        <a:lstStyle/>
        <a:p>
          <a:endParaRPr lang="en-US" sz="12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6B0E49-CC6D-4DA2-9886-3BCF98E09560}">
      <dgm:prSet phldrT="[Text]" custT="1"/>
      <dgm:spPr>
        <a:xfrm>
          <a:off x="3993587" y="4621460"/>
          <a:ext cx="1649193" cy="1649193"/>
        </a:xfrm>
        <a:prstGeom prst="ellipse">
          <a:avLst/>
        </a:prstGeom>
        <a:solidFill>
          <a:sysClr val="windowText" lastClr="000000">
            <a:lumMod val="65000"/>
          </a:sys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CA" sz="1200" b="1" i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Incentives</a:t>
          </a:r>
          <a:endParaRPr lang="en-US" sz="1200" b="1" i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8AE6306-0C4D-433E-8E58-0075F1DB5B5B}" type="parTrans" cxnId="{116AF9A3-2F51-4F0C-B9AD-726A0C0F11BA}">
      <dgm:prSet custT="1"/>
      <dgm:spPr>
        <a:xfrm rot="5400000">
          <a:off x="4643346" y="4001316"/>
          <a:ext cx="349676" cy="560725"/>
        </a:xfrm>
        <a:prstGeom prst="rightArrow">
          <a:avLst>
            <a:gd name="adj1" fmla="val 60000"/>
            <a:gd name="adj2" fmla="val 50000"/>
          </a:avLst>
        </a:prstGeom>
        <a:solidFill>
          <a:srgbClr val="9EC54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 sz="1200" b="1" i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D913EB7-F702-4F7D-878B-CCC4224CE9CB}" type="sibTrans" cxnId="{116AF9A3-2F51-4F0C-B9AD-726A0C0F11BA}">
      <dgm:prSet/>
      <dgm:spPr/>
      <dgm:t>
        <a:bodyPr/>
        <a:lstStyle/>
        <a:p>
          <a:endParaRPr lang="en-US" sz="12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DB97C-3FB6-4C6F-AA14-E6A884F006E0}">
      <dgm:prSet phldrT="[Text]" custT="1"/>
      <dgm:spPr>
        <a:xfrm>
          <a:off x="1684627" y="2312499"/>
          <a:ext cx="1649193" cy="1649193"/>
        </a:xfrm>
        <a:prstGeom prst="ellipse">
          <a:avLst/>
        </a:prstGeom>
        <a:solidFill>
          <a:sysClr val="windowText" lastClr="000000">
            <a:lumMod val="65000"/>
          </a:sys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CA" sz="1200" b="1" i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Protection &amp; enforcement </a:t>
          </a:r>
          <a:endParaRPr lang="en-US" sz="1200" b="1" i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E7AB2FB-81C8-4193-A686-2AC498EABEC1}" type="parTrans" cxnId="{930EAAD9-51C4-46E2-A9CB-882AAAB074DD}">
      <dgm:prSet custT="1"/>
      <dgm:spPr>
        <a:xfrm rot="10800000">
          <a:off x="3498762" y="2856733"/>
          <a:ext cx="349676" cy="560725"/>
        </a:xfrm>
        <a:prstGeom prst="rightArrow">
          <a:avLst>
            <a:gd name="adj1" fmla="val 60000"/>
            <a:gd name="adj2" fmla="val 50000"/>
          </a:avLst>
        </a:prstGeom>
        <a:solidFill>
          <a:srgbClr val="9EC54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 sz="1200" b="1" i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4A51202-24CB-4B5E-B983-A54430DD765E}" type="sibTrans" cxnId="{930EAAD9-51C4-46E2-A9CB-882AAAB074DD}">
      <dgm:prSet/>
      <dgm:spPr/>
      <dgm:t>
        <a:bodyPr/>
        <a:lstStyle/>
        <a:p>
          <a:endParaRPr lang="en-US" sz="12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F6DFC-823B-4748-957A-197BFEDD37E6}" type="pres">
      <dgm:prSet presAssocID="{7465DEE6-8347-4A68-B1FE-C05EB3CC058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2017FD-D47E-49AF-8BD6-D2EA9E25D9B9}" type="pres">
      <dgm:prSet presAssocID="{DF57B542-0B57-4467-98B6-36BEFF0244F9}" presName="centerShape" presStyleLbl="node0" presStyleIdx="0" presStyleCnt="1" custScaleX="145165" custScaleY="112857"/>
      <dgm:spPr/>
    </dgm:pt>
    <dgm:pt modelId="{009BF367-3684-4FED-8E40-202FBF7F6092}" type="pres">
      <dgm:prSet presAssocID="{B2F1CD20-E6AD-4B5A-AC87-6D6BF67BEAF9}" presName="parTrans" presStyleLbl="sibTrans2D1" presStyleIdx="0" presStyleCnt="4"/>
      <dgm:spPr/>
    </dgm:pt>
    <dgm:pt modelId="{512D15D4-008C-4D7E-BDE5-98988EBED90C}" type="pres">
      <dgm:prSet presAssocID="{B2F1CD20-E6AD-4B5A-AC87-6D6BF67BEAF9}" presName="connectorText" presStyleLbl="sibTrans2D1" presStyleIdx="0" presStyleCnt="4"/>
      <dgm:spPr/>
    </dgm:pt>
    <dgm:pt modelId="{492676AF-A7F3-4297-8408-6E930D296790}" type="pres">
      <dgm:prSet presAssocID="{7D989A98-77CE-4265-8A87-5F943A9C9A9C}" presName="node" presStyleLbl="node1" presStyleIdx="0" presStyleCnt="4" custScaleX="128341" custScaleY="106143">
        <dgm:presLayoutVars>
          <dgm:bulletEnabled val="1"/>
        </dgm:presLayoutVars>
      </dgm:prSet>
      <dgm:spPr/>
    </dgm:pt>
    <dgm:pt modelId="{E2687797-0026-4444-8B23-D7501D3DFF2E}" type="pres">
      <dgm:prSet presAssocID="{FCD8C60F-387A-4B16-916E-E4153FB92FDB}" presName="parTrans" presStyleLbl="sibTrans2D1" presStyleIdx="1" presStyleCnt="4" custScaleX="184553" custScaleY="115156" custLinFactNeighborX="22825"/>
      <dgm:spPr/>
    </dgm:pt>
    <dgm:pt modelId="{BBF43ADA-1AD6-4825-A129-9B90F708935D}" type="pres">
      <dgm:prSet presAssocID="{FCD8C60F-387A-4B16-916E-E4153FB92FDB}" presName="connectorText" presStyleLbl="sibTrans2D1" presStyleIdx="1" presStyleCnt="4"/>
      <dgm:spPr/>
    </dgm:pt>
    <dgm:pt modelId="{402E7C9D-AF76-4F6B-9B67-E1138D216FB9}" type="pres">
      <dgm:prSet presAssocID="{58DE3893-5EF0-4E08-A898-42CD98EDEDB2}" presName="node" presStyleLbl="node1" presStyleIdx="1" presStyleCnt="4" custScaleX="128787" custScaleY="94816" custRadScaleRad="119400">
        <dgm:presLayoutVars>
          <dgm:bulletEnabled val="1"/>
        </dgm:presLayoutVars>
      </dgm:prSet>
      <dgm:spPr/>
    </dgm:pt>
    <dgm:pt modelId="{FE302546-ECF9-4A3F-AFF1-3F1EF2F633D0}" type="pres">
      <dgm:prSet presAssocID="{68AE6306-0C4D-433E-8E58-0075F1DB5B5B}" presName="parTrans" presStyleLbl="sibTrans2D1" presStyleIdx="2" presStyleCnt="4"/>
      <dgm:spPr/>
    </dgm:pt>
    <dgm:pt modelId="{8CF635A7-B420-49AA-A69D-1A0AA9CDA909}" type="pres">
      <dgm:prSet presAssocID="{68AE6306-0C4D-433E-8E58-0075F1DB5B5B}" presName="connectorText" presStyleLbl="sibTrans2D1" presStyleIdx="2" presStyleCnt="4"/>
      <dgm:spPr/>
    </dgm:pt>
    <dgm:pt modelId="{59FCF2A6-FB11-4302-BDD5-3896C2E253B8}" type="pres">
      <dgm:prSet presAssocID="{226B0E49-CC6D-4DA2-9886-3BCF98E09560}" presName="node" presStyleLbl="node1" presStyleIdx="2" presStyleCnt="4" custScaleX="124662" custScaleY="97437">
        <dgm:presLayoutVars>
          <dgm:bulletEnabled val="1"/>
        </dgm:presLayoutVars>
      </dgm:prSet>
      <dgm:spPr/>
    </dgm:pt>
    <dgm:pt modelId="{BF823936-3E50-460E-94C0-111B8C05D053}" type="pres">
      <dgm:prSet presAssocID="{0E7AB2FB-81C8-4193-A686-2AC498EABEC1}" presName="parTrans" presStyleLbl="sibTrans2D1" presStyleIdx="3" presStyleCnt="4" custScaleX="179723" custScaleY="108758" custLinFactNeighborX="-12897"/>
      <dgm:spPr/>
    </dgm:pt>
    <dgm:pt modelId="{512FD35E-177E-41A0-8828-69854ACDDE67}" type="pres">
      <dgm:prSet presAssocID="{0E7AB2FB-81C8-4193-A686-2AC498EABEC1}" presName="connectorText" presStyleLbl="sibTrans2D1" presStyleIdx="3" presStyleCnt="4"/>
      <dgm:spPr/>
    </dgm:pt>
    <dgm:pt modelId="{9641A497-FF52-4D35-A7DE-8FD33061F52A}" type="pres">
      <dgm:prSet presAssocID="{4ADDB97C-3FB6-4C6F-AA14-E6A884F006E0}" presName="node" presStyleLbl="node1" presStyleIdx="3" presStyleCnt="4" custScaleX="140497" custScaleY="103517" custRadScaleRad="127168">
        <dgm:presLayoutVars>
          <dgm:bulletEnabled val="1"/>
        </dgm:presLayoutVars>
      </dgm:prSet>
      <dgm:spPr/>
    </dgm:pt>
  </dgm:ptLst>
  <dgm:cxnLst>
    <dgm:cxn modelId="{9F80EE07-69E8-46D6-8F6D-2E85349C70F6}" type="presOf" srcId="{7D989A98-77CE-4265-8A87-5F943A9C9A9C}" destId="{492676AF-A7F3-4297-8408-6E930D296790}" srcOrd="0" destOrd="0" presId="urn:microsoft.com/office/officeart/2005/8/layout/radial5"/>
    <dgm:cxn modelId="{90B68C3E-2C0A-4F4E-AF04-EB8EB630A26D}" type="presOf" srcId="{68AE6306-0C4D-433E-8E58-0075F1DB5B5B}" destId="{8CF635A7-B420-49AA-A69D-1A0AA9CDA909}" srcOrd="1" destOrd="0" presId="urn:microsoft.com/office/officeart/2005/8/layout/radial5"/>
    <dgm:cxn modelId="{41D8203F-0E9F-4C1F-A22E-601E7A1630C0}" type="presOf" srcId="{68AE6306-0C4D-433E-8E58-0075F1DB5B5B}" destId="{FE302546-ECF9-4A3F-AFF1-3F1EF2F633D0}" srcOrd="0" destOrd="0" presId="urn:microsoft.com/office/officeart/2005/8/layout/radial5"/>
    <dgm:cxn modelId="{DA50CB4F-E3E9-4F62-9D9E-4914D7A97E0C}" srcId="{DF57B542-0B57-4467-98B6-36BEFF0244F9}" destId="{58DE3893-5EF0-4E08-A898-42CD98EDEDB2}" srcOrd="1" destOrd="0" parTransId="{FCD8C60F-387A-4B16-916E-E4153FB92FDB}" sibTransId="{C73016AB-5408-4632-9B70-E1A026A34462}"/>
    <dgm:cxn modelId="{AA414E50-3506-42AE-87B2-05DBEDE7B5FC}" type="presOf" srcId="{0E7AB2FB-81C8-4193-A686-2AC498EABEC1}" destId="{BF823936-3E50-460E-94C0-111B8C05D053}" srcOrd="0" destOrd="0" presId="urn:microsoft.com/office/officeart/2005/8/layout/radial5"/>
    <dgm:cxn modelId="{0E5EC873-93AA-4080-891B-756F9BA86D04}" type="presOf" srcId="{FCD8C60F-387A-4B16-916E-E4153FB92FDB}" destId="{E2687797-0026-4444-8B23-D7501D3DFF2E}" srcOrd="0" destOrd="0" presId="urn:microsoft.com/office/officeart/2005/8/layout/radial5"/>
    <dgm:cxn modelId="{32B6D48A-20FC-49B0-8ACE-75F839FE77E8}" type="presOf" srcId="{4ADDB97C-3FB6-4C6F-AA14-E6A884F006E0}" destId="{9641A497-FF52-4D35-A7DE-8FD33061F52A}" srcOrd="0" destOrd="0" presId="urn:microsoft.com/office/officeart/2005/8/layout/radial5"/>
    <dgm:cxn modelId="{FA6D56A1-D985-4728-A79B-B14B68BCF14E}" type="presOf" srcId="{7465DEE6-8347-4A68-B1FE-C05EB3CC0580}" destId="{A4FF6DFC-823B-4748-957A-197BFEDD37E6}" srcOrd="0" destOrd="0" presId="urn:microsoft.com/office/officeart/2005/8/layout/radial5"/>
    <dgm:cxn modelId="{4089D5A2-09F2-4433-A420-3FD94180E715}" type="presOf" srcId="{B2F1CD20-E6AD-4B5A-AC87-6D6BF67BEAF9}" destId="{512D15D4-008C-4D7E-BDE5-98988EBED90C}" srcOrd="1" destOrd="0" presId="urn:microsoft.com/office/officeart/2005/8/layout/radial5"/>
    <dgm:cxn modelId="{116AF9A3-2F51-4F0C-B9AD-726A0C0F11BA}" srcId="{DF57B542-0B57-4467-98B6-36BEFF0244F9}" destId="{226B0E49-CC6D-4DA2-9886-3BCF98E09560}" srcOrd="2" destOrd="0" parTransId="{68AE6306-0C4D-433E-8E58-0075F1DB5B5B}" sibTransId="{DD913EB7-F702-4F7D-878B-CCC4224CE9CB}"/>
    <dgm:cxn modelId="{7EA3CFAD-9979-437E-B925-5FD4175658B8}" type="presOf" srcId="{DF57B542-0B57-4467-98B6-36BEFF0244F9}" destId="{952017FD-D47E-49AF-8BD6-D2EA9E25D9B9}" srcOrd="0" destOrd="0" presId="urn:microsoft.com/office/officeart/2005/8/layout/radial5"/>
    <dgm:cxn modelId="{FF856BCB-0494-4D32-8825-FDFC02A1686A}" type="presOf" srcId="{0E7AB2FB-81C8-4193-A686-2AC498EABEC1}" destId="{512FD35E-177E-41A0-8828-69854ACDDE67}" srcOrd="1" destOrd="0" presId="urn:microsoft.com/office/officeart/2005/8/layout/radial5"/>
    <dgm:cxn modelId="{7D2508D1-69A4-4500-A2F8-4BF4AA1E8146}" srcId="{7465DEE6-8347-4A68-B1FE-C05EB3CC0580}" destId="{DF57B542-0B57-4467-98B6-36BEFF0244F9}" srcOrd="0" destOrd="0" parTransId="{7A6AD7BE-9D14-41E6-B689-905C5772640E}" sibTransId="{2457E9F9-96AD-413D-A8B5-5050C91E8DF7}"/>
    <dgm:cxn modelId="{3596E6D5-8EE4-40F0-AAD8-6065C4567A41}" type="presOf" srcId="{FCD8C60F-387A-4B16-916E-E4153FB92FDB}" destId="{BBF43ADA-1AD6-4825-A129-9B90F708935D}" srcOrd="1" destOrd="0" presId="urn:microsoft.com/office/officeart/2005/8/layout/radial5"/>
    <dgm:cxn modelId="{930EAAD9-51C4-46E2-A9CB-882AAAB074DD}" srcId="{DF57B542-0B57-4467-98B6-36BEFF0244F9}" destId="{4ADDB97C-3FB6-4C6F-AA14-E6A884F006E0}" srcOrd="3" destOrd="0" parTransId="{0E7AB2FB-81C8-4193-A686-2AC498EABEC1}" sibTransId="{C4A51202-24CB-4B5E-B983-A54430DD765E}"/>
    <dgm:cxn modelId="{1870B8DB-5300-4BC6-984B-A83478FEB187}" type="presOf" srcId="{58DE3893-5EF0-4E08-A898-42CD98EDEDB2}" destId="{402E7C9D-AF76-4F6B-9B67-E1138D216FB9}" srcOrd="0" destOrd="0" presId="urn:microsoft.com/office/officeart/2005/8/layout/radial5"/>
    <dgm:cxn modelId="{8D11ADDC-0FAE-4719-9B13-1A4A582A0E2C}" type="presOf" srcId="{B2F1CD20-E6AD-4B5A-AC87-6D6BF67BEAF9}" destId="{009BF367-3684-4FED-8E40-202FBF7F6092}" srcOrd="0" destOrd="0" presId="urn:microsoft.com/office/officeart/2005/8/layout/radial5"/>
    <dgm:cxn modelId="{24583AEE-C2AD-4A9A-ADAB-D76FEEAD7E24}" type="presOf" srcId="{226B0E49-CC6D-4DA2-9886-3BCF98E09560}" destId="{59FCF2A6-FB11-4302-BDD5-3896C2E253B8}" srcOrd="0" destOrd="0" presId="urn:microsoft.com/office/officeart/2005/8/layout/radial5"/>
    <dgm:cxn modelId="{3B04EBF9-A05D-4428-986B-1FCFDBCFFC7A}" srcId="{DF57B542-0B57-4467-98B6-36BEFF0244F9}" destId="{7D989A98-77CE-4265-8A87-5F943A9C9A9C}" srcOrd="0" destOrd="0" parTransId="{B2F1CD20-E6AD-4B5A-AC87-6D6BF67BEAF9}" sibTransId="{5456DCA0-F0D1-4CDF-9928-9D54AB64F501}"/>
    <dgm:cxn modelId="{C8E41EF5-3CE4-4511-9B2F-988B02EEC70F}" type="presParOf" srcId="{A4FF6DFC-823B-4748-957A-197BFEDD37E6}" destId="{952017FD-D47E-49AF-8BD6-D2EA9E25D9B9}" srcOrd="0" destOrd="0" presId="urn:microsoft.com/office/officeart/2005/8/layout/radial5"/>
    <dgm:cxn modelId="{A855AFB9-6ED8-424B-A2A7-18B885E72A62}" type="presParOf" srcId="{A4FF6DFC-823B-4748-957A-197BFEDD37E6}" destId="{009BF367-3684-4FED-8E40-202FBF7F6092}" srcOrd="1" destOrd="0" presId="urn:microsoft.com/office/officeart/2005/8/layout/radial5"/>
    <dgm:cxn modelId="{0114AFC7-D5C4-4F44-B8EB-38F0FD43F46E}" type="presParOf" srcId="{009BF367-3684-4FED-8E40-202FBF7F6092}" destId="{512D15D4-008C-4D7E-BDE5-98988EBED90C}" srcOrd="0" destOrd="0" presId="urn:microsoft.com/office/officeart/2005/8/layout/radial5"/>
    <dgm:cxn modelId="{184D0C7B-C8B5-4692-86C8-7F60EA5268E4}" type="presParOf" srcId="{A4FF6DFC-823B-4748-957A-197BFEDD37E6}" destId="{492676AF-A7F3-4297-8408-6E930D296790}" srcOrd="2" destOrd="0" presId="urn:microsoft.com/office/officeart/2005/8/layout/radial5"/>
    <dgm:cxn modelId="{0CCC070B-7228-4C1C-9B7E-403A51C72D32}" type="presParOf" srcId="{A4FF6DFC-823B-4748-957A-197BFEDD37E6}" destId="{E2687797-0026-4444-8B23-D7501D3DFF2E}" srcOrd="3" destOrd="0" presId="urn:microsoft.com/office/officeart/2005/8/layout/radial5"/>
    <dgm:cxn modelId="{501C7224-FE41-4253-BE1D-BC33B6644851}" type="presParOf" srcId="{E2687797-0026-4444-8B23-D7501D3DFF2E}" destId="{BBF43ADA-1AD6-4825-A129-9B90F708935D}" srcOrd="0" destOrd="0" presId="urn:microsoft.com/office/officeart/2005/8/layout/radial5"/>
    <dgm:cxn modelId="{58909189-F6CF-4EDE-A98C-722D6A99E9E8}" type="presParOf" srcId="{A4FF6DFC-823B-4748-957A-197BFEDD37E6}" destId="{402E7C9D-AF76-4F6B-9B67-E1138D216FB9}" srcOrd="4" destOrd="0" presId="urn:microsoft.com/office/officeart/2005/8/layout/radial5"/>
    <dgm:cxn modelId="{D85BC75E-39DE-4D42-8656-981790DF62AA}" type="presParOf" srcId="{A4FF6DFC-823B-4748-957A-197BFEDD37E6}" destId="{FE302546-ECF9-4A3F-AFF1-3F1EF2F633D0}" srcOrd="5" destOrd="0" presId="urn:microsoft.com/office/officeart/2005/8/layout/radial5"/>
    <dgm:cxn modelId="{619576FD-1AF6-4AC5-943B-CD0173727100}" type="presParOf" srcId="{FE302546-ECF9-4A3F-AFF1-3F1EF2F633D0}" destId="{8CF635A7-B420-49AA-A69D-1A0AA9CDA909}" srcOrd="0" destOrd="0" presId="urn:microsoft.com/office/officeart/2005/8/layout/radial5"/>
    <dgm:cxn modelId="{082B8BF4-FA86-4F21-A029-F9E7F84BC276}" type="presParOf" srcId="{A4FF6DFC-823B-4748-957A-197BFEDD37E6}" destId="{59FCF2A6-FB11-4302-BDD5-3896C2E253B8}" srcOrd="6" destOrd="0" presId="urn:microsoft.com/office/officeart/2005/8/layout/radial5"/>
    <dgm:cxn modelId="{361D3273-1C38-461E-999E-FF44F11902D2}" type="presParOf" srcId="{A4FF6DFC-823B-4748-957A-197BFEDD37E6}" destId="{BF823936-3E50-460E-94C0-111B8C05D053}" srcOrd="7" destOrd="0" presId="urn:microsoft.com/office/officeart/2005/8/layout/radial5"/>
    <dgm:cxn modelId="{74196939-315C-48F7-B617-55E6137ACF91}" type="presParOf" srcId="{BF823936-3E50-460E-94C0-111B8C05D053}" destId="{512FD35E-177E-41A0-8828-69854ACDDE67}" srcOrd="0" destOrd="0" presId="urn:microsoft.com/office/officeart/2005/8/layout/radial5"/>
    <dgm:cxn modelId="{1CF468AA-6AA3-4BB9-A3FF-975462BD44BC}" type="presParOf" srcId="{A4FF6DFC-823B-4748-957A-197BFEDD37E6}" destId="{9641A497-FF52-4D35-A7DE-8FD33061F52A}" srcOrd="8" destOrd="0" presId="urn:microsoft.com/office/officeart/2005/8/layout/radial5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BAA3C-EF5F-4FBA-AF4E-B57BCDCB0546}">
      <dsp:nvSpPr>
        <dsp:cNvPr id="0" name=""/>
        <dsp:cNvSpPr/>
      </dsp:nvSpPr>
      <dsp:spPr>
        <a:xfrm>
          <a:off x="0" y="3669111"/>
          <a:ext cx="4567238" cy="1518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Why does IP matter? </a:t>
          </a:r>
          <a:r>
            <a:rPr lang="en-CA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whether IPRs enhance innovation and provide incentives for innovation &amp; technological diffusion</a:t>
          </a:r>
          <a:r>
            <a:rPr lang="en-CA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CA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IPRs as a stimulator for innovation (biotechnology sector) </a:t>
          </a:r>
          <a:r>
            <a:rPr lang="en-CA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(Castle 2009) 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69111"/>
        <a:ext cx="4567238" cy="1518259"/>
      </dsp:txXfrm>
    </dsp:sp>
    <dsp:sp modelId="{4AFDEE97-040A-4BA8-A7E5-0DCC94CEF645}">
      <dsp:nvSpPr>
        <dsp:cNvPr id="0" name=""/>
        <dsp:cNvSpPr/>
      </dsp:nvSpPr>
      <dsp:spPr>
        <a:xfrm rot="10800000">
          <a:off x="0" y="2315914"/>
          <a:ext cx="4567238" cy="1375970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Innovation = invention + commercialization 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315914"/>
        <a:ext cx="4567238" cy="894064"/>
      </dsp:txXfrm>
    </dsp:sp>
    <dsp:sp modelId="{5B106551-2016-4350-8A5D-C0BE0B33CF92}">
      <dsp:nvSpPr>
        <dsp:cNvPr id="0" name=""/>
        <dsp:cNvSpPr/>
      </dsp:nvSpPr>
      <dsp:spPr>
        <a:xfrm rot="10800000">
          <a:off x="0" y="0"/>
          <a:ext cx="4567238" cy="2335082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Innovation: </a:t>
          </a:r>
          <a:r>
            <a:rPr lang="en-CA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knowledge-rich economic &amp; social phenomena</a:t>
          </a:r>
          <a:r>
            <a:rPr lang="en-CA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… </a:t>
          </a:r>
          <a:r>
            <a:rPr lang="en-CA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(Rogers 2003)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0"/>
        <a:ext cx="4567238" cy="1517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9057D-0D68-405E-B6F8-DDE564B704B2}">
      <dsp:nvSpPr>
        <dsp:cNvPr id="0" name=""/>
        <dsp:cNvSpPr/>
      </dsp:nvSpPr>
      <dsp:spPr>
        <a:xfrm>
          <a:off x="2060859" y="0"/>
          <a:ext cx="255159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BAF5A-EA27-4C5A-84B8-E956D2CEB221}">
      <dsp:nvSpPr>
        <dsp:cNvPr id="0" name=""/>
        <dsp:cNvSpPr/>
      </dsp:nvSpPr>
      <dsp:spPr>
        <a:xfrm>
          <a:off x="2636162" y="593783"/>
          <a:ext cx="1396576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latin typeface="Arial" panose="020B0604020202020204" pitchFamily="34" charset="0"/>
              <a:cs typeface="Arial" panose="020B0604020202020204" pitchFamily="34" charset="0"/>
            </a:rPr>
            <a:t>Scientific Discovery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6162" y="593783"/>
        <a:ext cx="1396576" cy="543356"/>
      </dsp:txXfrm>
    </dsp:sp>
    <dsp:sp modelId="{6EB4168E-F021-4A3D-B931-66DB6D2C37C9}">
      <dsp:nvSpPr>
        <dsp:cNvPr id="0" name=""/>
        <dsp:cNvSpPr/>
      </dsp:nvSpPr>
      <dsp:spPr>
        <a:xfrm>
          <a:off x="1483549" y="1124102"/>
          <a:ext cx="2619605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8B7CF-5F19-4D05-B7EF-4A8502F668E3}">
      <dsp:nvSpPr>
        <dsp:cNvPr id="0" name=""/>
        <dsp:cNvSpPr/>
      </dsp:nvSpPr>
      <dsp:spPr>
        <a:xfrm>
          <a:off x="2032285" y="1794725"/>
          <a:ext cx="1268954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latin typeface="Arial" panose="020B0604020202020204" pitchFamily="34" charset="0"/>
              <a:cs typeface="Arial" panose="020B0604020202020204" pitchFamily="34" charset="0"/>
            </a:rPr>
            <a:t>Intellectual Property or Patents 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32285" y="1794725"/>
        <a:ext cx="1268954" cy="543356"/>
      </dsp:txXfrm>
    </dsp:sp>
    <dsp:sp modelId="{1D8FE0BF-4A97-41E8-BE48-692D14F115CE}">
      <dsp:nvSpPr>
        <dsp:cNvPr id="0" name=""/>
        <dsp:cNvSpPr/>
      </dsp:nvSpPr>
      <dsp:spPr>
        <a:xfrm>
          <a:off x="2094873" y="2382723"/>
          <a:ext cx="2486502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B9E41-D3DE-4777-9712-222D2B333CAA}">
      <dsp:nvSpPr>
        <dsp:cNvPr id="0" name=""/>
        <dsp:cNvSpPr/>
      </dsp:nvSpPr>
      <dsp:spPr>
        <a:xfrm>
          <a:off x="2289614" y="2969158"/>
          <a:ext cx="2094815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latin typeface="Arial" panose="020B0604020202020204" pitchFamily="34" charset="0"/>
              <a:cs typeface="Arial" panose="020B0604020202020204" pitchFamily="34" charset="0"/>
            </a:rPr>
            <a:t>Commercialization 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9614" y="2969158"/>
        <a:ext cx="2094815" cy="543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A550B-58CC-431C-83D2-9DB306AE2F2F}">
      <dsp:nvSpPr>
        <dsp:cNvPr id="0" name=""/>
        <dsp:cNvSpPr/>
      </dsp:nvSpPr>
      <dsp:spPr>
        <a:xfrm>
          <a:off x="660" y="877185"/>
          <a:ext cx="2577714" cy="154662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Bayh-Dole Act (USA) 1980: allowed private industry to license &amp; develop products from publicly funded research </a:t>
          </a:r>
          <a:r>
            <a:rPr lang="en-US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(Nugent &amp; </a:t>
          </a:r>
          <a:r>
            <a:rPr lang="en-US" sz="1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Keusch</a:t>
          </a:r>
          <a:r>
            <a:rPr lang="en-US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2007)</a:t>
          </a: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0" y="877185"/>
        <a:ext cx="2577714" cy="1546628"/>
      </dsp:txXfrm>
    </dsp:sp>
    <dsp:sp modelId="{29514360-C2AF-4444-AB3C-3E3F15B03D0E}">
      <dsp:nvSpPr>
        <dsp:cNvPr id="0" name=""/>
        <dsp:cNvSpPr/>
      </dsp:nvSpPr>
      <dsp:spPr>
        <a:xfrm>
          <a:off x="2836147" y="877185"/>
          <a:ext cx="2577714" cy="15466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result was the first generation of biotech hubs: the San Francisco Bay area, the greater Boston area, Research Triangle Park in North Carolina, and Oxford and Cambridge in the UK</a:t>
          </a: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6147" y="877185"/>
        <a:ext cx="2577714" cy="1546628"/>
      </dsp:txXfrm>
    </dsp:sp>
    <dsp:sp modelId="{824C6CDA-C6B2-4292-87DB-168A23EE939C}">
      <dsp:nvSpPr>
        <dsp:cNvPr id="0" name=""/>
        <dsp:cNvSpPr/>
      </dsp:nvSpPr>
      <dsp:spPr>
        <a:xfrm>
          <a:off x="1418404" y="2681585"/>
          <a:ext cx="2577714" cy="1546628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This model became clear in the 1980s and 1990s, the model spread to Europe and Japan</a:t>
          </a: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8404" y="2681585"/>
        <a:ext cx="2577714" cy="15466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017FD-D47E-49AF-8BD6-D2EA9E25D9B9}">
      <dsp:nvSpPr>
        <dsp:cNvPr id="0" name=""/>
        <dsp:cNvSpPr/>
      </dsp:nvSpPr>
      <dsp:spPr>
        <a:xfrm>
          <a:off x="3429119" y="1554881"/>
          <a:ext cx="1563785" cy="1215748"/>
        </a:xfrm>
        <a:prstGeom prst="ellipse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i="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Key dimensions of IP management</a:t>
          </a:r>
          <a:endParaRPr lang="en-US" sz="1200" b="1" i="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658130" y="1732923"/>
        <a:ext cx="1105763" cy="859664"/>
      </dsp:txXfrm>
    </dsp:sp>
    <dsp:sp modelId="{009BF367-3684-4FED-8E40-202FBF7F6092}">
      <dsp:nvSpPr>
        <dsp:cNvPr id="0" name=""/>
        <dsp:cNvSpPr/>
      </dsp:nvSpPr>
      <dsp:spPr>
        <a:xfrm rot="16200000">
          <a:off x="4113245" y="1184854"/>
          <a:ext cx="195533" cy="382190"/>
        </a:xfrm>
        <a:prstGeom prst="rightArrow">
          <a:avLst>
            <a:gd name="adj1" fmla="val 60000"/>
            <a:gd name="adj2" fmla="val 50000"/>
          </a:avLst>
        </a:prstGeom>
        <a:solidFill>
          <a:srgbClr val="9EC54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i="0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142575" y="1290622"/>
        <a:ext cx="136873" cy="229314"/>
      </dsp:txXfrm>
    </dsp:sp>
    <dsp:sp modelId="{492676AF-A7F3-4297-8408-6E930D296790}">
      <dsp:nvSpPr>
        <dsp:cNvPr id="0" name=""/>
        <dsp:cNvSpPr/>
      </dsp:nvSpPr>
      <dsp:spPr>
        <a:xfrm>
          <a:off x="3489678" y="-7192"/>
          <a:ext cx="1442667" cy="1193142"/>
        </a:xfrm>
        <a:prstGeom prst="ellipse">
          <a:avLst/>
        </a:prstGeom>
        <a:solidFill>
          <a:sysClr val="windowText" lastClr="000000">
            <a:lumMod val="65000"/>
          </a:sys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i="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Collaboration</a:t>
          </a:r>
          <a:endParaRPr lang="en-US" sz="1200" b="1" i="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700952" y="167540"/>
        <a:ext cx="1020119" cy="843678"/>
      </dsp:txXfrm>
    </dsp:sp>
    <dsp:sp modelId="{E2687797-0026-4444-8B23-D7501D3DFF2E}">
      <dsp:nvSpPr>
        <dsp:cNvPr id="0" name=""/>
        <dsp:cNvSpPr/>
      </dsp:nvSpPr>
      <dsp:spPr>
        <a:xfrm>
          <a:off x="5036497" y="1942698"/>
          <a:ext cx="364723" cy="440115"/>
        </a:xfrm>
        <a:prstGeom prst="rightArrow">
          <a:avLst>
            <a:gd name="adj1" fmla="val 60000"/>
            <a:gd name="adj2" fmla="val 50000"/>
          </a:avLst>
        </a:prstGeom>
        <a:solidFill>
          <a:srgbClr val="9EC54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i="0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036497" y="2030721"/>
        <a:ext cx="255306" cy="264069"/>
      </dsp:txXfrm>
    </dsp:sp>
    <dsp:sp modelId="{402E7C9D-AF76-4F6B-9B67-E1138D216FB9}">
      <dsp:nvSpPr>
        <dsp:cNvPr id="0" name=""/>
        <dsp:cNvSpPr/>
      </dsp:nvSpPr>
      <dsp:spPr>
        <a:xfrm>
          <a:off x="5365783" y="1629847"/>
          <a:ext cx="1447681" cy="1065816"/>
        </a:xfrm>
        <a:prstGeom prst="ellipse">
          <a:avLst/>
        </a:prstGeom>
        <a:solidFill>
          <a:sysClr val="windowText" lastClr="000000">
            <a:lumMod val="65000"/>
          </a:sys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i="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Capacity development</a:t>
          </a:r>
          <a:endParaRPr lang="en-US" sz="1200" b="1" i="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577791" y="1785932"/>
        <a:ext cx="1023665" cy="753646"/>
      </dsp:txXfrm>
    </dsp:sp>
    <dsp:sp modelId="{FE302546-ECF9-4A3F-AFF1-3F1EF2F633D0}">
      <dsp:nvSpPr>
        <dsp:cNvPr id="0" name=""/>
        <dsp:cNvSpPr/>
      </dsp:nvSpPr>
      <dsp:spPr>
        <a:xfrm rot="5400000">
          <a:off x="4100278" y="2782198"/>
          <a:ext cx="221467" cy="382190"/>
        </a:xfrm>
        <a:prstGeom prst="rightArrow">
          <a:avLst>
            <a:gd name="adj1" fmla="val 60000"/>
            <a:gd name="adj2" fmla="val 50000"/>
          </a:avLst>
        </a:prstGeom>
        <a:solidFill>
          <a:srgbClr val="9EC54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i="0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133498" y="2825416"/>
        <a:ext cx="155027" cy="229314"/>
      </dsp:txXfrm>
    </dsp:sp>
    <dsp:sp modelId="{59FCF2A6-FB11-4302-BDD5-3896C2E253B8}">
      <dsp:nvSpPr>
        <dsp:cNvPr id="0" name=""/>
        <dsp:cNvSpPr/>
      </dsp:nvSpPr>
      <dsp:spPr>
        <a:xfrm>
          <a:off x="3510355" y="3188492"/>
          <a:ext cx="1401312" cy="1095279"/>
        </a:xfrm>
        <a:prstGeom prst="ellipse">
          <a:avLst/>
        </a:prstGeom>
        <a:solidFill>
          <a:sysClr val="windowText" lastClr="000000">
            <a:lumMod val="65000"/>
          </a:sys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i="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Incentives</a:t>
          </a:r>
          <a:endParaRPr lang="en-US" sz="1200" b="1" i="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715572" y="3348892"/>
        <a:ext cx="990878" cy="774479"/>
      </dsp:txXfrm>
    </dsp:sp>
    <dsp:sp modelId="{BF823936-3E50-460E-94C0-111B8C05D053}">
      <dsp:nvSpPr>
        <dsp:cNvPr id="0" name=""/>
        <dsp:cNvSpPr/>
      </dsp:nvSpPr>
      <dsp:spPr>
        <a:xfrm rot="10800000">
          <a:off x="2987121" y="1954924"/>
          <a:ext cx="408905" cy="415662"/>
        </a:xfrm>
        <a:prstGeom prst="rightArrow">
          <a:avLst>
            <a:gd name="adj1" fmla="val 60000"/>
            <a:gd name="adj2" fmla="val 50000"/>
          </a:avLst>
        </a:prstGeom>
        <a:solidFill>
          <a:srgbClr val="9EC54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i="0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3109792" y="2038056"/>
        <a:ext cx="286234" cy="249398"/>
      </dsp:txXfrm>
    </dsp:sp>
    <dsp:sp modelId="{9641A497-FF52-4D35-A7DE-8FD33061F52A}">
      <dsp:nvSpPr>
        <dsp:cNvPr id="0" name=""/>
        <dsp:cNvSpPr/>
      </dsp:nvSpPr>
      <dsp:spPr>
        <a:xfrm>
          <a:off x="1420524" y="1580943"/>
          <a:ext cx="1579312" cy="1163623"/>
        </a:xfrm>
        <a:prstGeom prst="ellipse">
          <a:avLst/>
        </a:prstGeom>
        <a:solidFill>
          <a:sysClr val="windowText" lastClr="000000">
            <a:lumMod val="65000"/>
          </a:sys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i="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Protection &amp; enforcement </a:t>
          </a:r>
          <a:endParaRPr lang="en-US" sz="1200" b="1" i="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51809" y="1751352"/>
        <a:ext cx="1116742" cy="822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2307E-B7CC-4B89-8B80-D5F42C0EF3C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8300A-A5DA-4B8C-A706-54B17058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5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8300A-A5DA-4B8C-A706-54B17058F1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9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8300A-A5DA-4B8C-A706-54B17058F1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8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8300A-A5DA-4B8C-A706-54B17058F1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76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8300A-A5DA-4B8C-A706-54B17058F1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39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8300A-A5DA-4B8C-A706-54B17058F1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60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8300A-A5DA-4B8C-A706-54B17058F1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12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8300A-A5DA-4B8C-A706-54B17058F1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6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8300A-A5DA-4B8C-A706-54B17058F1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6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97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08080"/>
            <a:ext cx="8229600" cy="834941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761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58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2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8F68-713A-104B-8A63-1E2049E36802}" type="datetimeFigureOut">
              <a:rPr lang="it-IT" smtClean="0"/>
              <a:pPr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CB04-9E17-9044-80A1-A86FD6599C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48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761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57200" y="95575"/>
            <a:ext cx="8229600" cy="603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9854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4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08080"/>
            <a:ext cx="8229600" cy="834941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62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08080"/>
            <a:ext cx="8229600" cy="834941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cs typeface="Calibri"/>
              </a:defRPr>
            </a:lvl1pPr>
          </a:lstStyle>
          <a:p>
            <a:r>
              <a:rPr lang="it-IT" dirty="0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76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2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70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62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24/09/2018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41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piedipagine pwp inven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65447"/>
            <a:ext cx="6019800" cy="1092552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0FDF-84CF-3C4F-97E5-1D5B69618E25}" type="datetimeFigureOut">
              <a:rPr lang="it-IT" smtClean="0"/>
              <a:pPr/>
              <a:t>24/09/2018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Immagine 6" descr="logo Erasmus +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73" y="6205548"/>
            <a:ext cx="2056063" cy="589237"/>
          </a:xfrm>
          <a:prstGeom prst="rect">
            <a:avLst/>
          </a:prstGeom>
        </p:spPr>
      </p:pic>
      <p:pic>
        <p:nvPicPr>
          <p:cNvPr id="9" name="Immagine 8" descr="intestazione pwp invent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8285"/>
          </a:xfrm>
          <a:prstGeom prst="rect">
            <a:avLst/>
          </a:prstGeom>
        </p:spPr>
      </p:pic>
      <p:pic>
        <p:nvPicPr>
          <p:cNvPr id="11" name="Immagine 10" descr="invent LOGO white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19" y="119052"/>
            <a:ext cx="1758504" cy="59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1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Titillium Bold"/>
          <a:ea typeface="+mj-ea"/>
          <a:cs typeface="Titillium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42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C6CC54-2558-4380-BE3F-1AEFC43F4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531" y="1949473"/>
            <a:ext cx="5690382" cy="4525963"/>
          </a:xfrm>
        </p:spPr>
        <p:txBody>
          <a:bodyPr/>
          <a:lstStyle/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Human Health </a:t>
            </a:r>
          </a:p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New Materials </a:t>
            </a:r>
          </a:p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Drug Development </a:t>
            </a:r>
          </a:p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Research Applications </a:t>
            </a:r>
          </a:p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Agriculture </a:t>
            </a:r>
          </a:p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Bioenergy 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4D4D6-73AC-413F-A9F5-0DF4952951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9404" y="967774"/>
            <a:ext cx="8229600" cy="60328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Importance of CRISPR CAS9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10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885176-C62B-455F-8C07-BD1AA066F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0664"/>
            <a:ext cx="8229600" cy="4943697"/>
          </a:xfrm>
        </p:spPr>
        <p:txBody>
          <a:bodyPr/>
          <a:lstStyle/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The advent of biotechnology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such as developing crops that are modified with specific traits has contributed to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agricultural productivity and genetic diversity </a:t>
            </a:r>
          </a:p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level of research investment in biotechnology is directly related to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the effectiveness of the IP protection available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4F08F-EE1B-4E77-8181-F901AAFC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3279"/>
            <a:ext cx="8229600" cy="1143000"/>
          </a:xfrm>
        </p:spPr>
        <p:txBody>
          <a:bodyPr/>
          <a:lstStyle/>
          <a:p>
            <a:r>
              <a:rPr lang="en-C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Commercialization: An Interdisciplinary Field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DB24D0-3A7D-4933-90C4-0A77AC4FA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690671"/>
              </p:ext>
            </p:extLst>
          </p:nvPr>
        </p:nvGraphicFramePr>
        <p:xfrm>
          <a:off x="1524000" y="16220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092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F2235342-1B12-457B-BB07-98BF62BD53C7}"/>
              </a:ext>
            </a:extLst>
          </p:cNvPr>
          <p:cNvSpPr txBox="1">
            <a:spLocks/>
          </p:cNvSpPr>
          <p:nvPr/>
        </p:nvSpPr>
        <p:spPr>
          <a:xfrm>
            <a:off x="112543" y="685800"/>
            <a:ext cx="2453698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Titillium Bold"/>
                <a:ea typeface="+mj-ea"/>
                <a:cs typeface="Titillium Bold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Transfer &amp; Public-Private Partnerships 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21F46D57-8396-450E-A8EA-4194960100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8262039"/>
              </p:ext>
            </p:extLst>
          </p:nvPr>
        </p:nvGraphicFramePr>
        <p:xfrm>
          <a:off x="3504394" y="939017"/>
          <a:ext cx="541452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415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033771-C89E-4632-8D40-1D4BA4F39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88" y="148523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AutoNum type="arabicParenR"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Industry-University sponsored research dollar </a:t>
            </a:r>
          </a:p>
          <a:p>
            <a:pPr marL="514350" indent="-514350">
              <a:buAutoNum type="arabicParenR"/>
            </a:pP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Licensing the technology to the private sector </a:t>
            </a:r>
          </a:p>
          <a:p>
            <a:pPr marL="514350" indent="-514350">
              <a:buAutoNum type="arabicParenR"/>
            </a:pP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Spin-off company </a:t>
            </a:r>
          </a:p>
          <a:p>
            <a:pPr marL="514350" indent="-514350">
              <a:buAutoNum type="arabicParenR"/>
            </a:pP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Open innovation (no more doing R&amp;D alone, but partner with other companies)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E62D6-14A6-443B-A8EE-F1299199EF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939642"/>
            <a:ext cx="8229600" cy="60328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Transfer Routes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37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BC25FAB-5261-43AF-AA42-2A34BDCD7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907134"/>
              </p:ext>
            </p:extLst>
          </p:nvPr>
        </p:nvGraphicFramePr>
        <p:xfrm>
          <a:off x="281354" y="1758458"/>
          <a:ext cx="8356209" cy="4276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111B246-2361-41EC-AB69-0D7B2B8A743D}"/>
              </a:ext>
            </a:extLst>
          </p:cNvPr>
          <p:cNvSpPr txBox="1">
            <a:spLocks/>
          </p:cNvSpPr>
          <p:nvPr/>
        </p:nvSpPr>
        <p:spPr>
          <a:xfrm>
            <a:off x="948689" y="910763"/>
            <a:ext cx="7210572" cy="819572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Titillium Bold"/>
                <a:ea typeface="+mj-ea"/>
                <a:cs typeface="Titillium Bold"/>
              </a:defRPr>
            </a:lvl1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a Conceptual Framework for IP Management</a:t>
            </a:r>
          </a:p>
        </p:txBody>
      </p:sp>
    </p:spTree>
    <p:extLst>
      <p:ext uri="{BB962C8B-B14F-4D97-AF65-F5344CB8AC3E}">
        <p14:creationId xmlns:p14="http://schemas.microsoft.com/office/powerpoint/2010/main" val="371506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2017FD-D47E-49AF-8BD6-D2EA9E25D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952017FD-D47E-49AF-8BD6-D2EA9E25D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952017FD-D47E-49AF-8BD6-D2EA9E25D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9BF367-3684-4FED-8E40-202FBF7F6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009BF367-3684-4FED-8E40-202FBF7F6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09BF367-3684-4FED-8E40-202FBF7F6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2676AF-A7F3-4297-8408-6E930D296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492676AF-A7F3-4297-8408-6E930D296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492676AF-A7F3-4297-8408-6E930D296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87797-0026-4444-8B23-D7501D3DF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E2687797-0026-4444-8B23-D7501D3DF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E2687797-0026-4444-8B23-D7501D3DF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2E7C9D-AF76-4F6B-9B67-E1138D216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402E7C9D-AF76-4F6B-9B67-E1138D216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402E7C9D-AF76-4F6B-9B67-E1138D216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302546-ECF9-4A3F-AFF1-3F1EF2F63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FE302546-ECF9-4A3F-AFF1-3F1EF2F63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FE302546-ECF9-4A3F-AFF1-3F1EF2F63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FCF2A6-FB11-4302-BDD5-3896C2E25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59FCF2A6-FB11-4302-BDD5-3896C2E25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59FCF2A6-FB11-4302-BDD5-3896C2E25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823936-3E50-460E-94C0-111B8C05D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BF823936-3E50-460E-94C0-111B8C05D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BF823936-3E50-460E-94C0-111B8C05D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41A497-FF52-4D35-A7DE-8FD33061F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9641A497-FF52-4D35-A7DE-8FD33061F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9641A497-FF52-4D35-A7DE-8FD33061F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8AF472-BDB5-4ED0-967F-F2646BC112A7}"/>
              </a:ext>
            </a:extLst>
          </p:cNvPr>
          <p:cNvSpPr txBox="1">
            <a:spLocks/>
          </p:cNvSpPr>
          <p:nvPr/>
        </p:nvSpPr>
        <p:spPr>
          <a:xfrm>
            <a:off x="544241" y="171162"/>
            <a:ext cx="2436019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Capacity Development </a:t>
            </a:r>
          </a:p>
        </p:txBody>
      </p:sp>
      <p:pic>
        <p:nvPicPr>
          <p:cNvPr id="5" name="Diagram 1">
            <a:extLst>
              <a:ext uri="{FF2B5EF4-FFF2-40B4-BE49-F238E27FC236}">
                <a16:creationId xmlns:a16="http://schemas.microsoft.com/office/drawing/2014/main" id="{2D705E0E-664E-4C4C-8471-CDCFC1AB869A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9258" y="970268"/>
            <a:ext cx="5816775" cy="496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153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936CA0-2735-4897-A6C5-EFE14AD24B37}"/>
              </a:ext>
            </a:extLst>
          </p:cNvPr>
          <p:cNvSpPr txBox="1">
            <a:spLocks/>
          </p:cNvSpPr>
          <p:nvPr/>
        </p:nvSpPr>
        <p:spPr>
          <a:xfrm>
            <a:off x="1125411" y="1871008"/>
            <a:ext cx="7437120" cy="309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some organizations in Jordan that are leading, supporting and enhancing IP, technology transfer and business development. However, there is no apparent community of practice among them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Efforts are required to strengthen capacity development in the area of IP for innovation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Universities need to be aware of the importance of a strong and clear IP policy and capacity within their institutions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565A80-EAB6-45FB-B3CD-49CBF5AC6904}"/>
              </a:ext>
            </a:extLst>
          </p:cNvPr>
          <p:cNvSpPr txBox="1">
            <a:spLocks/>
          </p:cNvSpPr>
          <p:nvPr/>
        </p:nvSpPr>
        <p:spPr>
          <a:xfrm>
            <a:off x="457200" y="939642"/>
            <a:ext cx="8229600" cy="60328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C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MESSAGE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5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5EA4A-9951-416D-8546-DA4A02B7F2A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42607" y="250323"/>
            <a:ext cx="2919046" cy="603282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802BD-D177-450D-9309-C04397F99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828">
            <a:off x="5304829" y="2132678"/>
            <a:ext cx="2064498" cy="3873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B95FA7-D890-4D29-B104-20A4F745F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432" y="2099897"/>
            <a:ext cx="2457012" cy="392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DF9477-9A89-4BF0-84D6-D5472E113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2923">
            <a:off x="1826965" y="2136240"/>
            <a:ext cx="1704975" cy="397236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07FDC0-718D-4D9B-B2C9-4EE881749C1D}"/>
              </a:ext>
            </a:extLst>
          </p:cNvPr>
          <p:cNvSpPr txBox="1">
            <a:spLocks/>
          </p:cNvSpPr>
          <p:nvPr/>
        </p:nvSpPr>
        <p:spPr>
          <a:xfrm>
            <a:off x="2283653" y="1162386"/>
            <a:ext cx="5017476" cy="10108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Nael </a:t>
            </a:r>
            <a:r>
              <a:rPr lang="en-C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Thaher</a:t>
            </a:r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</a:p>
          <a:p>
            <a:pPr algn="ctr"/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n1thaher@gmail.com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7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37745" y="1260713"/>
            <a:ext cx="822959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romoting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Innovation and Competition in Biotechnology</a:t>
            </a:r>
          </a:p>
          <a:p>
            <a:pPr algn="ctr"/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ael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Thaher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</a:p>
          <a:p>
            <a:pPr algn="ctr"/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September 25, 2018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8883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6379C-4E1F-466C-8774-95CD59DD0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563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Joseph Schumpeter (1934): </a:t>
            </a:r>
          </a:p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… the carrying out of new combinations… is the key to entrepreneurial profits…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[innovation]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is the only way to create new economic value over the long term” </a:t>
            </a:r>
          </a:p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200" dirty="0" err="1">
                <a:latin typeface="Arial" panose="020B0604020202020204" pitchFamily="34" charset="0"/>
                <a:cs typeface="Arial" panose="020B0604020202020204" pitchFamily="34" charset="0"/>
              </a:rPr>
              <a:t>J.A.Schumpeter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, “The Theory of Economic Development”, 1934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9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87208C-A2C0-4C5B-86F2-09EBACE90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1161"/>
            <a:ext cx="2501695" cy="5403370"/>
          </a:xfrm>
        </p:spPr>
        <p:txBody>
          <a:bodyPr>
            <a:normAutofit/>
          </a:bodyPr>
          <a:lstStyle/>
          <a:p>
            <a:r>
              <a:rPr lang="en-CA" sz="2400" b="1" dirty="0">
                <a:solidFill>
                  <a:srgbClr val="FFFFFF"/>
                </a:solidFill>
                <a:effectLst/>
                <a:latin typeface="Arial "/>
              </a:rPr>
              <a:t>Intellectual Property Rights &amp; Innovation  </a:t>
            </a:r>
            <a:endParaRPr lang="en-US" sz="2400" b="1" dirty="0">
              <a:solidFill>
                <a:srgbClr val="FFFFFF"/>
              </a:solidFill>
              <a:effectLst/>
              <a:latin typeface="Arial 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7D63611-F853-42FB-9761-9D0C5C1A6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348773"/>
              </p:ext>
            </p:extLst>
          </p:nvPr>
        </p:nvGraphicFramePr>
        <p:xfrm>
          <a:off x="4094559" y="900334"/>
          <a:ext cx="4567238" cy="5190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883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B72CB9-E219-4B24-A9BD-DDA7CB8C2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818"/>
            <a:ext cx="7222588" cy="39530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CA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Patents play an important role in spurring innovation and investment in innovation.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They contribute to the dissemination of information throughout an economy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1200" dirty="0" err="1">
                <a:latin typeface="Arial" panose="020B0604020202020204" pitchFamily="34" charset="0"/>
                <a:cs typeface="Arial" panose="020B0604020202020204" pitchFamily="34" charset="0"/>
              </a:rPr>
              <a:t>Granstrand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2005)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Innovation and commercialization are causal relationship and </a:t>
            </a:r>
            <a:r>
              <a:rPr lang="en-CA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 be fostered or stymied by strong IPRs </a:t>
            </a:r>
            <a:r>
              <a:rPr lang="en-C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CA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6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5D5AE8-BABD-4349-B1E5-501B58B0E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313" y="1611853"/>
            <a:ext cx="7884942" cy="4525963"/>
          </a:xfrm>
        </p:spPr>
        <p:txBody>
          <a:bodyPr/>
          <a:lstStyle/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Vigorous competition </a:t>
            </a:r>
          </a:p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Strong R&amp;D</a:t>
            </a:r>
          </a:p>
          <a:p>
            <a:pPr marL="0" indent="0">
              <a:buNone/>
            </a:pP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Strong education at all levels </a:t>
            </a:r>
          </a:p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Sound policies promoting science and innovation</a:t>
            </a:r>
          </a:p>
          <a:p>
            <a:pPr marL="0" indent="0">
              <a:buNone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Efficient and transparent regulatory systems </a:t>
            </a:r>
          </a:p>
          <a:p>
            <a:pPr marL="0" indent="0">
              <a:buNone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    IP laws, regulations and guidelines 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157ED-3937-4D58-B395-C782EE8F33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911502"/>
            <a:ext cx="8229600" cy="60328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Fostering Innovation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9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F9AE-D1F6-4832-8ABF-06AA93CE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9551"/>
            <a:ext cx="8229600" cy="864843"/>
          </a:xfrm>
        </p:spPr>
        <p:txBody>
          <a:bodyPr/>
          <a:lstStyle/>
          <a:p>
            <a:r>
              <a:rPr lang="en-C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Majesty King Abdullah II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5B643-2DF5-45EF-81EA-C3C1323CF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416125"/>
            <a:ext cx="8475785" cy="3731457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    “The need to increase investment in scientific   	research and support innovative and creative    	Jordanians” </a:t>
            </a:r>
          </a:p>
          <a:p>
            <a:pPr marL="0" indent="0">
              <a:buNone/>
            </a:pP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A visit to JUST in November 2010, Kingabdullah.jo</a:t>
            </a:r>
          </a:p>
          <a:p>
            <a:pPr marL="0" indent="0">
              <a:buNone/>
            </a:pP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CAF43A0-8EC5-41C8-8791-A6472CD44358}"/>
              </a:ext>
            </a:extLst>
          </p:cNvPr>
          <p:cNvSpPr/>
          <p:nvPr/>
        </p:nvSpPr>
        <p:spPr>
          <a:xfrm>
            <a:off x="323550" y="1477107"/>
            <a:ext cx="7765366" cy="3207434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9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94BB9-0A7A-4181-8C10-201C74B1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5483"/>
            <a:ext cx="8229600" cy="734717"/>
          </a:xfrm>
        </p:spPr>
        <p:txBody>
          <a:bodyPr/>
          <a:lstStyle/>
          <a:p>
            <a:r>
              <a:rPr lang="en-C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former president Obama on the Importance of Science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4BA00-0CCB-4B79-8F98-1BCB068E9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pPr marL="0" indent="0">
              <a:buNone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		“Science is more essential for our prosperity,  	  		our security, our health, our 	environment, and  	 		quality of life than it has ever been before” </a:t>
            </a:r>
          </a:p>
          <a:p>
            <a:pPr marL="0" indent="0">
              <a:buNone/>
            </a:pP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Barak Obama, National Academy of Sciences, April 2010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4EC7303-3B98-4140-95C8-1F150A711EA5}"/>
              </a:ext>
            </a:extLst>
          </p:cNvPr>
          <p:cNvSpPr/>
          <p:nvPr/>
        </p:nvSpPr>
        <p:spPr>
          <a:xfrm>
            <a:off x="457199" y="1420839"/>
            <a:ext cx="8461717" cy="3249635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9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99C74D9-39D3-4C11-A4AA-F4EB04F31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783" y="4031008"/>
            <a:ext cx="1939228" cy="18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97779A7-EA2E-4324-9D7B-F93C9B504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28" y="3805927"/>
            <a:ext cx="1812614" cy="231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344AC79-A663-4E6C-820B-45BA6B88C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20314" r="1717" b="3867"/>
          <a:stretch>
            <a:fillRect/>
          </a:stretch>
        </p:blipFill>
        <p:spPr bwMode="auto">
          <a:xfrm>
            <a:off x="5397883" y="1441751"/>
            <a:ext cx="3085746" cy="181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000B2C-76EB-46DE-A4CF-B367E2561B08}"/>
              </a:ext>
            </a:extLst>
          </p:cNvPr>
          <p:cNvSpPr txBox="1"/>
          <p:nvPr/>
        </p:nvSpPr>
        <p:spPr>
          <a:xfrm>
            <a:off x="4005031" y="361346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3CB9D-6862-466C-95FD-7AAA4C7135F2}"/>
              </a:ext>
            </a:extLst>
          </p:cNvPr>
          <p:cNvSpPr txBox="1"/>
          <p:nvPr/>
        </p:nvSpPr>
        <p:spPr>
          <a:xfrm>
            <a:off x="7216728" y="3369501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cDNA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DCFB2-E5FD-49EB-B446-D7F653A64BC3}"/>
              </a:ext>
            </a:extLst>
          </p:cNvPr>
          <p:cNvSpPr txBox="1"/>
          <p:nvPr/>
        </p:nvSpPr>
        <p:spPr>
          <a:xfrm>
            <a:off x="5528610" y="914408"/>
            <a:ext cx="2747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Protein formation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38E54E-F495-482A-9152-072FE42D1EB0}"/>
              </a:ext>
            </a:extLst>
          </p:cNvPr>
          <p:cNvSpPr txBox="1">
            <a:spLocks/>
          </p:cNvSpPr>
          <p:nvPr/>
        </p:nvSpPr>
        <p:spPr>
          <a:xfrm>
            <a:off x="838200" y="133929"/>
            <a:ext cx="7616483" cy="7523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Titillium Bold"/>
                <a:ea typeface="+mj-ea"/>
                <a:cs typeface="Titillium Bold"/>
              </a:defRPr>
            </a:lvl1pPr>
          </a:lstStyle>
          <a:p>
            <a:pPr algn="ctr"/>
            <a:r>
              <a:rPr lang="en-CA" sz="2800" b="1" dirty="0">
                <a:solidFill>
                  <a:schemeClr val="tx1"/>
                </a:solidFill>
                <a:latin typeface="Arial "/>
              </a:rPr>
              <a:t>Biological Information </a:t>
            </a:r>
            <a:endParaRPr lang="en-US" sz="2800" b="1" dirty="0">
              <a:solidFill>
                <a:schemeClr val="tx1"/>
              </a:solidFill>
              <a:latin typeface="Arial 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68CBA4-5073-47CE-96CB-28BFD331E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10" y="1575574"/>
            <a:ext cx="2922563" cy="29225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6898DD-960F-431D-9147-7BBE9E4DB473}"/>
              </a:ext>
            </a:extLst>
          </p:cNvPr>
          <p:cNvSpPr txBox="1"/>
          <p:nvPr/>
        </p:nvSpPr>
        <p:spPr>
          <a:xfrm>
            <a:off x="-56438" y="759656"/>
            <a:ext cx="3884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Gene-Editing Technology</a:t>
            </a:r>
          </a:p>
          <a:p>
            <a:pPr algn="ctr"/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CRISPR CAS9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86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1FA07D9A09A440A060260FBACD8473" ma:contentTypeVersion="0" ma:contentTypeDescription="Create a new document." ma:contentTypeScope="" ma:versionID="12eb84ac397744c146ed2774a514a5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ACDCE1-0A09-4F13-9408-DBE92F5494D1}"/>
</file>

<file path=customXml/itemProps2.xml><?xml version="1.0" encoding="utf-8"?>
<ds:datastoreItem xmlns:ds="http://schemas.openxmlformats.org/officeDocument/2006/customXml" ds:itemID="{768EC5A5-BB72-4D32-B2D7-F234B0450D13}"/>
</file>

<file path=customXml/itemProps3.xml><?xml version="1.0" encoding="utf-8"?>
<ds:datastoreItem xmlns:ds="http://schemas.openxmlformats.org/officeDocument/2006/customXml" ds:itemID="{1C5BD239-4DF3-42D7-AF80-082EF4070636}"/>
</file>

<file path=docProps/app.xml><?xml version="1.0" encoding="utf-8"?>
<Properties xmlns="http://schemas.openxmlformats.org/officeDocument/2006/extended-properties" xmlns:vt="http://schemas.openxmlformats.org/officeDocument/2006/docPropsVTypes">
  <TotalTime>5206</TotalTime>
  <Words>530</Words>
  <Application>Microsoft Office PowerPoint</Application>
  <PresentationFormat>On-screen Show (4:3)</PresentationFormat>
  <Paragraphs>114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</vt:lpstr>
      <vt:lpstr>Calibri</vt:lpstr>
      <vt:lpstr>Titillium Bold</vt:lpstr>
      <vt:lpstr>Wingdings</vt:lpstr>
      <vt:lpstr>Tema di Office</vt:lpstr>
      <vt:lpstr>PowerPoint Presentation</vt:lpstr>
      <vt:lpstr>PowerPoint Presentation</vt:lpstr>
      <vt:lpstr>PowerPoint Presentation</vt:lpstr>
      <vt:lpstr>Intellectual Property Rights &amp; Innovation  </vt:lpstr>
      <vt:lpstr>PowerPoint Presentation</vt:lpstr>
      <vt:lpstr>PowerPoint Presentation</vt:lpstr>
      <vt:lpstr>His Majesty King Abdullah II </vt:lpstr>
      <vt:lpstr>The former president Obama on the Importance of Science </vt:lpstr>
      <vt:lpstr>PowerPoint Presentation</vt:lpstr>
      <vt:lpstr>PowerPoint Presentation</vt:lpstr>
      <vt:lpstr>PowerPoint Presentation</vt:lpstr>
      <vt:lpstr>Technology Commercialization: An Interdisciplinary Field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Consorzioarca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Irene Manzella</dc:creator>
  <cp:lastModifiedBy>Nael</cp:lastModifiedBy>
  <cp:revision>95</cp:revision>
  <dcterms:created xsi:type="dcterms:W3CDTF">2016-10-21T10:45:11Z</dcterms:created>
  <dcterms:modified xsi:type="dcterms:W3CDTF">2018-09-24T12:43:54Z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0x010100EB1FA07D9A09A440A060260FBACD8473</vt:lpwstr>
  </property>
</Properties>
</file>